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64" r:id="rId6"/>
  </p:sldMasterIdLst>
  <p:notesMasterIdLst>
    <p:notesMasterId r:id="rId17"/>
  </p:notesMasterIdLst>
  <p:sldIdLst>
    <p:sldId id="428" r:id="rId7"/>
    <p:sldId id="494" r:id="rId8"/>
    <p:sldId id="453" r:id="rId9"/>
    <p:sldId id="454" r:id="rId10"/>
    <p:sldId id="487" r:id="rId11"/>
    <p:sldId id="492" r:id="rId12"/>
    <p:sldId id="493" r:id="rId13"/>
    <p:sldId id="490" r:id="rId14"/>
    <p:sldId id="491" r:id="rId15"/>
    <p:sldId id="488" r:id="rId16"/>
  </p:sldIdLst>
  <p:sldSz cx="12192000" cy="6858000"/>
  <p:notesSz cx="6670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2" autoAdjust="0"/>
    <p:restoredTop sz="96395" autoAdjust="0"/>
  </p:normalViewPr>
  <p:slideViewPr>
    <p:cSldViewPr snapToGrid="0">
      <p:cViewPr>
        <p:scale>
          <a:sx n="63" d="100"/>
          <a:sy n="63" d="100"/>
        </p:scale>
        <p:origin x="-486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Количество, шт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Лист1!$A$6:$A$20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Лист1!$B$6:$B$20</c:f>
              <c:numCache>
                <c:formatCode>General</c:formatCode>
                <c:ptCount val="15"/>
                <c:pt idx="0">
                  <c:v>27</c:v>
                </c:pt>
                <c:pt idx="1">
                  <c:v>30</c:v>
                </c:pt>
                <c:pt idx="2">
                  <c:v>27</c:v>
                </c:pt>
                <c:pt idx="3">
                  <c:v>14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11</c:v>
                </c:pt>
                <c:pt idx="8">
                  <c:v>12</c:v>
                </c:pt>
                <c:pt idx="9">
                  <c:v>6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BC-49E6-8715-4F1A8912509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7476352"/>
        <c:axId val="27479040"/>
      </c:barChart>
      <c:catAx>
        <c:axId val="2747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79040"/>
        <c:crosses val="autoZero"/>
        <c:auto val="1"/>
        <c:lblAlgn val="ctr"/>
        <c:lblOffset val="100"/>
        <c:noMultiLvlLbl val="0"/>
      </c:catAx>
      <c:valAx>
        <c:axId val="2747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7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85EBE-A3E8-4249-851B-0C7F8F1C8730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89062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62744-0CD7-43DA-A7AD-CEF69D1F2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1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1E7-E496-4908-B556-A3A7D83866D8}" type="datetime1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4F4-3C22-4BB6-B742-B68B4C875501}" type="datetime1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1DF0-6264-41EA-B0B7-D2831C6D08D1}" type="datetime1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488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247900"/>
            <a:ext cx="1913467" cy="469900"/>
          </a:xfrm>
        </p:spPr>
        <p:txBody>
          <a:bodyPr anchor="b" anchorCtr="0"/>
          <a:lstStyle>
            <a:lvl1pPr algn="l">
              <a:defRPr sz="1600" b="0"/>
            </a:lvl1pPr>
          </a:lstStyle>
          <a:p>
            <a:r>
              <a:rPr lang="ru-RU" dirty="0"/>
              <a:t>раздел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30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488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247900"/>
            <a:ext cx="1913467" cy="469900"/>
          </a:xfrm>
        </p:spPr>
        <p:txBody>
          <a:bodyPr anchor="b" anchorCtr="0"/>
          <a:lstStyle>
            <a:lvl1pPr algn="l">
              <a:defRPr sz="1600" b="0"/>
            </a:lvl1pPr>
          </a:lstStyle>
          <a:p>
            <a:r>
              <a:rPr lang="ru-RU" dirty="0"/>
              <a:t>раздел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47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3543300"/>
            <a:ext cx="7992533" cy="2705100"/>
          </a:xfrm>
        </p:spPr>
        <p:txBody>
          <a:bodyPr anchor="b" anchorCtr="0"/>
          <a:lstStyle>
            <a:lvl1pPr algn="l">
              <a:defRPr sz="4000"/>
            </a:lvl1pPr>
          </a:lstStyle>
          <a:p>
            <a:r>
              <a:rPr lang="en-US" dirty="0"/>
              <a:t>Lorem Ipsum is simply dummy text of the printing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99561568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488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247900"/>
            <a:ext cx="1913467" cy="469900"/>
          </a:xfrm>
        </p:spPr>
        <p:txBody>
          <a:bodyPr anchor="b" anchorCtr="0"/>
          <a:lstStyle>
            <a:lvl1pPr algn="l">
              <a:defRPr sz="1600" b="0"/>
            </a:lvl1pPr>
          </a:lstStyle>
          <a:p>
            <a:r>
              <a:rPr lang="ru-RU" dirty="0"/>
              <a:t>раздел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9372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624"/>
            <a:ext cx="12192000" cy="722376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02365" y="478331"/>
            <a:ext cx="7440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702366" y="1825625"/>
            <a:ext cx="107872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0862"/>
            <a:ext cx="3250096" cy="4572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 baseline="0">
                <a:solidFill>
                  <a:schemeClr val="bg1"/>
                </a:solidFill>
                <a:latin typeface="Gotham Pro" charset="0"/>
              </a:defRPr>
            </a:lvl1pPr>
          </a:lstStyle>
          <a:p>
            <a:fld id="{776566F0-3D98-9A42-8CBB-A4AB6E00742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32" y="478332"/>
            <a:ext cx="3530968" cy="30719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02366" y="1466022"/>
            <a:ext cx="10787269" cy="0"/>
          </a:xfrm>
          <a:prstGeom prst="line">
            <a:avLst/>
          </a:prstGeom>
          <a:ln w="15240">
            <a:solidFill>
              <a:srgbClr val="004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54563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66F0-3D98-9A42-8CBB-A4AB6E00742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752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66F0-3D98-9A42-8CBB-A4AB6E00742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2576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66F0-3D98-9A42-8CBB-A4AB6E00742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7084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EB75-2E37-415E-8EA9-773B93FA5B92}" type="datetime1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66F0-3D98-9A42-8CBB-A4AB6E00742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6299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66F0-3D98-9A42-8CBB-A4AB6E00742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0555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66F0-3D98-9A42-8CBB-A4AB6E00742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390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66F0-3D98-9A42-8CBB-A4AB6E00742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9853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66F0-3D98-9A42-8CBB-A4AB6E00742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2217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0400" y="457200"/>
            <a:ext cx="109728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6564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70317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3543300"/>
            <a:ext cx="7992533" cy="2705100"/>
          </a:xfrm>
        </p:spPr>
        <p:txBody>
          <a:bodyPr anchor="b" anchorCtr="0"/>
          <a:lstStyle>
            <a:lvl1pPr algn="l">
              <a:defRPr sz="4000"/>
            </a:lvl1pPr>
          </a:lstStyle>
          <a:p>
            <a:r>
              <a:rPr lang="en-US" dirty="0"/>
              <a:t>Lorem Ipsum is simply dummy text of the printing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812046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624"/>
            <a:ext cx="12192000" cy="722376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02365" y="478331"/>
            <a:ext cx="7440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Lorem Ipsum is simply dummy text of the printing and typesetting industry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702366" y="1825625"/>
            <a:ext cx="107872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0862"/>
            <a:ext cx="3250096" cy="4572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 baseline="0">
                <a:solidFill>
                  <a:schemeClr val="bg1"/>
                </a:solidFill>
                <a:latin typeface="Gotham Pro" charset="0"/>
              </a:defRPr>
            </a:lvl1pPr>
          </a:lstStyle>
          <a:p>
            <a:fld id="{776566F0-3D98-9A42-8CBB-A4AB6E00742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32" y="478332"/>
            <a:ext cx="3530968" cy="30719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02366" y="1466022"/>
            <a:ext cx="10787269" cy="0"/>
          </a:xfrm>
          <a:prstGeom prst="line">
            <a:avLst/>
          </a:prstGeom>
          <a:ln w="15240">
            <a:solidFill>
              <a:srgbClr val="004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77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488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247900"/>
            <a:ext cx="1913467" cy="469900"/>
          </a:xfrm>
        </p:spPr>
        <p:txBody>
          <a:bodyPr anchor="b" anchorCtr="0"/>
          <a:lstStyle>
            <a:lvl1pPr algn="l">
              <a:defRPr sz="1600" b="0"/>
            </a:lvl1pPr>
          </a:lstStyle>
          <a:p>
            <a:r>
              <a:rPr lang="ru-RU" dirty="0"/>
              <a:t>раздел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83F5-43E7-402C-AB7F-E1C63B06CF13}" type="datetime1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3CC3-5383-4F11-B71D-3A3199DD5D83}" type="datetime1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2135-5FA0-407C-9E55-222BED502C33}" type="datetime1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7335-F8BD-4F7F-9746-D7CD82204A63}" type="datetime1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315C-921C-481B-8785-A8F6B94A2412}" type="datetime1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B4BD-29CF-4621-A622-C238C73FB18D}" type="datetime1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6FFE-9A48-4C5F-96FB-72FCBAE3BEBB}" type="datetime1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6874F-6839-4925-AAB8-CAB7EC81FE45}" type="datetime1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624"/>
            <a:ext cx="12192000" cy="7223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2365" y="478332"/>
            <a:ext cx="7330011" cy="9876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Lorem Ipsum is simply dummy text of the printing and typesetting industry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366" y="1825626"/>
            <a:ext cx="10787269" cy="402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0862"/>
            <a:ext cx="3250096" cy="4572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 baseline="0">
                <a:solidFill>
                  <a:schemeClr val="bg1"/>
                </a:solidFill>
                <a:latin typeface="Gotham Pro" charset="0"/>
              </a:defRPr>
            </a:lvl1pPr>
          </a:lstStyle>
          <a:p>
            <a:fld id="{776566F0-3D98-9A42-8CBB-A4AB6E00742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32" y="478332"/>
            <a:ext cx="3530968" cy="30719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02366" y="1466022"/>
            <a:ext cx="10787269" cy="0"/>
          </a:xfrm>
          <a:prstGeom prst="line">
            <a:avLst/>
          </a:prstGeom>
          <a:ln w="15240">
            <a:solidFill>
              <a:srgbClr val="004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624"/>
            <a:ext cx="12192000" cy="722376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32" y="478332"/>
            <a:ext cx="3530968" cy="307194"/>
          </a:xfrm>
          <a:prstGeom prst="rect">
            <a:avLst/>
          </a:prstGeom>
        </p:spPr>
      </p:pic>
      <p:cxnSp>
        <p:nvCxnSpPr>
          <p:cNvPr id="11" name="Straight Connector 11"/>
          <p:cNvCxnSpPr/>
          <p:nvPr userDrawn="1"/>
        </p:nvCxnSpPr>
        <p:spPr>
          <a:xfrm>
            <a:off x="702366" y="1466022"/>
            <a:ext cx="10787269" cy="0"/>
          </a:xfrm>
          <a:prstGeom prst="line">
            <a:avLst/>
          </a:prstGeom>
          <a:ln w="15240">
            <a:solidFill>
              <a:srgbClr val="004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8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cap="all" baseline="0">
          <a:solidFill>
            <a:schemeClr val="tx1"/>
          </a:solidFill>
          <a:latin typeface="Gotham Pro" charset="0"/>
          <a:ea typeface="Gotham Pro" charset="0"/>
          <a:cs typeface="Gotham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microsoft.com/office/2007/relationships/hdphoto" Target="../media/hdphoto1.wdp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0689C3-69AA-41CE-94C9-BE06B3B9E296}"/>
              </a:ext>
            </a:extLst>
          </p:cNvPr>
          <p:cNvSpPr txBox="1"/>
          <p:nvPr/>
        </p:nvSpPr>
        <p:spPr>
          <a:xfrm>
            <a:off x="358231" y="6354785"/>
            <a:ext cx="135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27.09.2023г.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6053" y="2954907"/>
            <a:ext cx="101360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500" b="1" dirty="0" smtClean="0">
                <a:solidFill>
                  <a:schemeClr val="bg1"/>
                </a:solidFill>
                <a:latin typeface="Roboto"/>
              </a:rPr>
              <a:t>ЭКСПЛУАТАЦИЯ ОПАСНЫХ ПРОИЗВОДСТВЕННЫХ ОБЪЕКТОВ </a:t>
            </a:r>
          </a:p>
          <a:p>
            <a:pPr algn="r"/>
            <a:r>
              <a:rPr lang="ru-RU" sz="3500" b="1" dirty="0" smtClean="0">
                <a:solidFill>
                  <a:schemeClr val="bg1"/>
                </a:solidFill>
                <a:latin typeface="Roboto"/>
              </a:rPr>
              <a:t>АО «АРХАНГЕЛЬСКИЙ ЦБК»</a:t>
            </a:r>
            <a:endParaRPr lang="en-US" sz="3500" b="1" dirty="0" smtClean="0">
              <a:solidFill>
                <a:schemeClr val="bg1"/>
              </a:solidFill>
              <a:latin typeface="Roboto"/>
            </a:endParaRPr>
          </a:p>
          <a:p>
            <a:pPr algn="r"/>
            <a:r>
              <a:rPr lang="ru-RU" sz="3500" b="1" dirty="0" smtClean="0">
                <a:solidFill>
                  <a:schemeClr val="bg1"/>
                </a:solidFill>
                <a:latin typeface="Roboto"/>
              </a:rPr>
              <a:t> В УСЛОВИЯХ САНКЦИЙ</a:t>
            </a:r>
          </a:p>
          <a:p>
            <a:pPr algn="r"/>
            <a:endParaRPr lang="ru-RU" dirty="0"/>
          </a:p>
        </p:txBody>
      </p:sp>
      <p:pic>
        <p:nvPicPr>
          <p:cNvPr id="8" name="Picture 2" descr="C:\Users\user\Desktop\Презентации\АЦБК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2"/>
          <a:stretch/>
        </p:blipFill>
        <p:spPr bwMode="auto">
          <a:xfrm>
            <a:off x="0" y="0"/>
            <a:ext cx="5419725" cy="3524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511824" y="3140968"/>
            <a:ext cx="4536504" cy="469900"/>
          </a:xfrm>
        </p:spPr>
        <p:txBody>
          <a:bodyPr anchor="b" anchorCtr="0"/>
          <a:lstStyle>
            <a:lvl1pPr algn="l">
              <a:defRPr sz="4000"/>
            </a:lvl1pPr>
          </a:lstStyle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Roboto"/>
                <a:cs typeface="Gotham Pro" pitchFamily="50" charset="0"/>
              </a:rPr>
              <a:t>Спасибо за внимание!</a:t>
            </a:r>
            <a:endParaRPr lang="ru-RU" sz="2000" dirty="0">
              <a:solidFill>
                <a:schemeClr val="bg1"/>
              </a:solidFill>
              <a:latin typeface="Roboto"/>
              <a:cs typeface="Gotham 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51" b="5705"/>
          <a:stretch/>
        </p:blipFill>
        <p:spPr bwMode="auto">
          <a:xfrm>
            <a:off x="0" y="6385811"/>
            <a:ext cx="12192000" cy="3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 descr="Описание: 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094" y="168252"/>
            <a:ext cx="1524958" cy="55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06824" y="300003"/>
            <a:ext cx="8991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Roboto"/>
              </a:rPr>
              <a:t>Система управления промышленной </a:t>
            </a:r>
            <a:r>
              <a:rPr lang="ru-RU" dirty="0">
                <a:solidFill>
                  <a:schemeClr val="accent1"/>
                </a:solidFill>
                <a:latin typeface="Roboto"/>
              </a:rPr>
              <a:t>безопасностью </a:t>
            </a:r>
            <a:r>
              <a:rPr lang="ru-RU" dirty="0" smtClean="0">
                <a:solidFill>
                  <a:schemeClr val="accent1"/>
                </a:solidFill>
                <a:latin typeface="Roboto"/>
              </a:rPr>
              <a:t>АО </a:t>
            </a:r>
            <a:r>
              <a:rPr lang="ru-RU" dirty="0">
                <a:solidFill>
                  <a:schemeClr val="accent1"/>
                </a:solidFill>
                <a:latin typeface="Roboto"/>
              </a:rPr>
              <a:t>«Архангельский ЦБК»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84094" y="814583"/>
            <a:ext cx="9672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586521" y="1001948"/>
            <a:ext cx="2672246" cy="4182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Корпоративный уровень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73886" y="1001948"/>
            <a:ext cx="2672246" cy="4182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Уровень работодателя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6521" y="1607601"/>
            <a:ext cx="2673676" cy="807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Совет директоров </a:t>
            </a:r>
            <a:endParaRPr lang="ru-RU" dirty="0" smtClean="0"/>
          </a:p>
          <a:p>
            <a:pPr algn="ctr"/>
            <a:r>
              <a:rPr lang="ru-RU" dirty="0" smtClean="0"/>
              <a:t>АО </a:t>
            </a:r>
            <a:r>
              <a:rPr lang="ru-RU" dirty="0"/>
              <a:t>«Архангельский ЦБК»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50904" y="1607601"/>
            <a:ext cx="2673676" cy="807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Генеральный директор </a:t>
            </a:r>
          </a:p>
          <a:p>
            <a:pPr algn="ctr"/>
            <a:r>
              <a:rPr lang="ru-RU" dirty="0" smtClean="0"/>
              <a:t>АО </a:t>
            </a:r>
            <a:r>
              <a:rPr lang="ru-RU" dirty="0"/>
              <a:t>«Архангельский ЦБК»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10814" y="1607601"/>
            <a:ext cx="1842152" cy="807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839200" y="1607601"/>
            <a:ext cx="2673676" cy="807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Структурные подразделения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839200" y="2894487"/>
            <a:ext cx="2673676" cy="807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Опасный производственный объект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6521" y="4173166"/>
            <a:ext cx="10926355" cy="291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Комплексный план мероприятий по повышению уровня промышленной безопасности и охраны труда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10814" y="2886280"/>
            <a:ext cx="1842152" cy="807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качества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66666" y="2886280"/>
            <a:ext cx="1842152" cy="807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КЧС и ПБ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15" idx="3"/>
            <a:endCxn id="16" idx="1"/>
          </p:cNvCxnSpPr>
          <p:nvPr/>
        </p:nvCxnSpPr>
        <p:spPr>
          <a:xfrm>
            <a:off x="3260197" y="2011299"/>
            <a:ext cx="29070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7" idx="1"/>
          </p:cNvCxnSpPr>
          <p:nvPr/>
        </p:nvCxnSpPr>
        <p:spPr>
          <a:xfrm flipV="1">
            <a:off x="6224580" y="2011299"/>
            <a:ext cx="386234" cy="74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452966" y="2018700"/>
            <a:ext cx="386234" cy="74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6" idx="2"/>
            <a:endCxn id="22" idx="0"/>
          </p:cNvCxnSpPr>
          <p:nvPr/>
        </p:nvCxnSpPr>
        <p:spPr>
          <a:xfrm>
            <a:off x="4887742" y="2414997"/>
            <a:ext cx="0" cy="471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7" idx="2"/>
          </p:cNvCxnSpPr>
          <p:nvPr/>
        </p:nvCxnSpPr>
        <p:spPr>
          <a:xfrm>
            <a:off x="7531890" y="2414997"/>
            <a:ext cx="0" cy="471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405550" y="1001948"/>
            <a:ext cx="0" cy="3064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646083" y="1001948"/>
            <a:ext cx="0" cy="3064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405550" y="4630366"/>
            <a:ext cx="869" cy="1624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411397" y="1473555"/>
            <a:ext cx="0" cy="2456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411397" y="4630366"/>
            <a:ext cx="869" cy="1624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645214" y="4630365"/>
            <a:ext cx="869" cy="1624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896249" y="4672167"/>
            <a:ext cx="2013625" cy="14377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Зона ответственности за выполнение стратегических решений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525077" y="4672167"/>
            <a:ext cx="2013625" cy="14377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Зона</a:t>
            </a:r>
          </a:p>
          <a:p>
            <a:pPr algn="ctr"/>
            <a:r>
              <a:rPr lang="ru-RU" dirty="0"/>
              <a:t> ответственности за состояние </a:t>
            </a:r>
            <a:endParaRPr lang="ru-RU" dirty="0" smtClean="0"/>
          </a:p>
          <a:p>
            <a:pPr algn="ctr"/>
            <a:r>
              <a:rPr lang="ru-RU" dirty="0" smtClean="0"/>
              <a:t>ПБ </a:t>
            </a:r>
            <a:r>
              <a:rPr lang="ru-RU" dirty="0"/>
              <a:t>и ОТ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902095" y="4666795"/>
            <a:ext cx="2013625" cy="14377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Зона </a:t>
            </a:r>
          </a:p>
          <a:p>
            <a:pPr algn="ctr"/>
            <a:r>
              <a:rPr lang="ru-RU" dirty="0"/>
              <a:t>ответственности за принятие тактических решений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182715" y="4666795"/>
            <a:ext cx="2013625" cy="14377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Зона </a:t>
            </a:r>
          </a:p>
          <a:p>
            <a:pPr algn="ctr"/>
            <a:r>
              <a:rPr lang="ru-RU" dirty="0"/>
              <a:t>ответственности за выполнение ПБ и ОТ</a:t>
            </a:r>
          </a:p>
        </p:txBody>
      </p:sp>
    </p:spTree>
    <p:extLst>
      <p:ext uri="{BB962C8B-B14F-4D97-AF65-F5344CB8AC3E}">
        <p14:creationId xmlns:p14="http://schemas.microsoft.com/office/powerpoint/2010/main" val="8267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51" b="5705"/>
          <a:stretch/>
        </p:blipFill>
        <p:spPr bwMode="auto">
          <a:xfrm>
            <a:off x="0" y="6385811"/>
            <a:ext cx="12192000" cy="3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749" y="2708232"/>
            <a:ext cx="310923" cy="433319"/>
          </a:xfrm>
          <a:prstGeom prst="rect">
            <a:avLst/>
          </a:prstGeom>
        </p:spPr>
      </p:pic>
      <p:sp>
        <p:nvSpPr>
          <p:cNvPr id="32" name="Rectangle 62">
            <a:extLst>
              <a:ext uri="{FF2B5EF4-FFF2-40B4-BE49-F238E27FC236}">
                <a16:creationId xmlns:a16="http://schemas.microsoft.com/office/drawing/2014/main" xmlns="" id="{DD50ED85-DC05-4941-9A88-2E99D9480D53}"/>
              </a:ext>
            </a:extLst>
          </p:cNvPr>
          <p:cNvSpPr/>
          <p:nvPr/>
        </p:nvSpPr>
        <p:spPr>
          <a:xfrm>
            <a:off x="9040481" y="973318"/>
            <a:ext cx="1958197" cy="56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ru-RU" sz="1400" noProof="1" smtClean="0">
                <a:solidFill>
                  <a:srgbClr val="0070C0"/>
                </a:solidFill>
                <a:latin typeface="Roboto"/>
              </a:rPr>
              <a:t>Площадка склада серной кислоты</a:t>
            </a:r>
            <a:endParaRPr lang="en-US" sz="1400" noProof="1">
              <a:solidFill>
                <a:srgbClr val="0070C0"/>
              </a:solidFill>
              <a:latin typeface="Roboto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23442" y="1948503"/>
            <a:ext cx="194354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I </a:t>
            </a:r>
            <a:r>
              <a:rPr lang="ru-RU" dirty="0" smtClean="0"/>
              <a:t>класс опасности</a:t>
            </a:r>
            <a:endParaRPr lang="ru-RU" dirty="0"/>
          </a:p>
        </p:txBody>
      </p:sp>
      <p:sp>
        <p:nvSpPr>
          <p:cNvPr id="46" name="Rectangle 62">
            <a:extLst>
              <a:ext uri="{FF2B5EF4-FFF2-40B4-BE49-F238E27FC236}">
                <a16:creationId xmlns:a16="http://schemas.microsoft.com/office/drawing/2014/main" xmlns="" id="{DD50ED85-DC05-4941-9A88-2E99D9480D53}"/>
              </a:ext>
            </a:extLst>
          </p:cNvPr>
          <p:cNvSpPr/>
          <p:nvPr/>
        </p:nvSpPr>
        <p:spPr>
          <a:xfrm>
            <a:off x="976144" y="865815"/>
            <a:ext cx="2136109" cy="8032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ru-RU" sz="1400" noProof="1" smtClean="0">
                <a:solidFill>
                  <a:srgbClr val="0070C0"/>
                </a:solidFill>
                <a:latin typeface="Roboto"/>
              </a:rPr>
              <a:t>Площадка цеха хлора и хлоропродуктов цеха целлюлозы</a:t>
            </a:r>
            <a:endParaRPr lang="en-US" sz="1400" noProof="1">
              <a:solidFill>
                <a:srgbClr val="0070C0"/>
              </a:solidFill>
              <a:latin typeface="Roboto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055133" y="1784683"/>
            <a:ext cx="194354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II </a:t>
            </a:r>
            <a:r>
              <a:rPr lang="ru-RU" dirty="0" smtClean="0"/>
              <a:t>класс опасности</a:t>
            </a:r>
            <a:endParaRPr lang="ru-RU" dirty="0"/>
          </a:p>
        </p:txBody>
      </p:sp>
      <p:sp>
        <p:nvSpPr>
          <p:cNvPr id="48" name="Rectangle 62">
            <a:extLst>
              <a:ext uri="{FF2B5EF4-FFF2-40B4-BE49-F238E27FC236}">
                <a16:creationId xmlns:a16="http://schemas.microsoft.com/office/drawing/2014/main" xmlns="" id="{DD50ED85-DC05-4941-9A88-2E99D9480D53}"/>
              </a:ext>
            </a:extLst>
          </p:cNvPr>
          <p:cNvSpPr/>
          <p:nvPr/>
        </p:nvSpPr>
        <p:spPr>
          <a:xfrm>
            <a:off x="830445" y="3085452"/>
            <a:ext cx="1946694" cy="56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ru-RU" sz="1400" noProof="1" smtClean="0">
                <a:solidFill>
                  <a:srgbClr val="0070C0"/>
                </a:solidFill>
                <a:latin typeface="Roboto"/>
              </a:rPr>
              <a:t>Площадка производства картона</a:t>
            </a:r>
            <a:endParaRPr lang="en-US" sz="1400" noProof="1">
              <a:solidFill>
                <a:srgbClr val="0070C0"/>
              </a:solidFill>
              <a:latin typeface="Roboto"/>
            </a:endParaRPr>
          </a:p>
        </p:txBody>
      </p:sp>
      <p:sp>
        <p:nvSpPr>
          <p:cNvPr id="49" name="Rectangle 62">
            <a:extLst>
              <a:ext uri="{FF2B5EF4-FFF2-40B4-BE49-F238E27FC236}">
                <a16:creationId xmlns:a16="http://schemas.microsoft.com/office/drawing/2014/main" xmlns="" id="{DD50ED85-DC05-4941-9A88-2E99D9480D53}"/>
              </a:ext>
            </a:extLst>
          </p:cNvPr>
          <p:cNvSpPr/>
          <p:nvPr/>
        </p:nvSpPr>
        <p:spPr>
          <a:xfrm>
            <a:off x="5288101" y="3161260"/>
            <a:ext cx="1946694" cy="8032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ru-RU" sz="1400" noProof="1" smtClean="0">
                <a:solidFill>
                  <a:srgbClr val="0070C0"/>
                </a:solidFill>
                <a:latin typeface="Roboto"/>
              </a:rPr>
              <a:t>Площадка ремонтно-механического производства</a:t>
            </a:r>
            <a:endParaRPr lang="en-US" sz="1400" noProof="1">
              <a:solidFill>
                <a:srgbClr val="0070C0"/>
              </a:solidFill>
              <a:latin typeface="Roboto"/>
            </a:endParaRPr>
          </a:p>
        </p:txBody>
      </p:sp>
      <p:sp>
        <p:nvSpPr>
          <p:cNvPr id="50" name="Rectangle 62">
            <a:extLst>
              <a:ext uri="{FF2B5EF4-FFF2-40B4-BE49-F238E27FC236}">
                <a16:creationId xmlns:a16="http://schemas.microsoft.com/office/drawing/2014/main" xmlns="" id="{DD50ED85-DC05-4941-9A88-2E99D9480D53}"/>
              </a:ext>
            </a:extLst>
          </p:cNvPr>
          <p:cNvSpPr/>
          <p:nvPr/>
        </p:nvSpPr>
        <p:spPr>
          <a:xfrm>
            <a:off x="3066987" y="3129820"/>
            <a:ext cx="1946694" cy="5479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ru-RU" sz="1400" noProof="1" smtClean="0">
                <a:solidFill>
                  <a:srgbClr val="0070C0"/>
                </a:solidFill>
                <a:latin typeface="Roboto"/>
              </a:rPr>
              <a:t>Тепловая электростанция №1</a:t>
            </a:r>
            <a:endParaRPr lang="en-US" sz="1400" noProof="1">
              <a:solidFill>
                <a:srgbClr val="0070C0"/>
              </a:solidFill>
              <a:latin typeface="Roboto"/>
            </a:endParaRPr>
          </a:p>
        </p:txBody>
      </p:sp>
      <p:sp>
        <p:nvSpPr>
          <p:cNvPr id="51" name="Rectangle 62">
            <a:extLst>
              <a:ext uri="{FF2B5EF4-FFF2-40B4-BE49-F238E27FC236}">
                <a16:creationId xmlns:a16="http://schemas.microsoft.com/office/drawing/2014/main" xmlns="" id="{DD50ED85-DC05-4941-9A88-2E99D9480D53}"/>
              </a:ext>
            </a:extLst>
          </p:cNvPr>
          <p:cNvSpPr/>
          <p:nvPr/>
        </p:nvSpPr>
        <p:spPr>
          <a:xfrm>
            <a:off x="7378745" y="3178256"/>
            <a:ext cx="1946694" cy="310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ru-RU" sz="1400" noProof="1" smtClean="0">
                <a:solidFill>
                  <a:srgbClr val="0070C0"/>
                </a:solidFill>
                <a:latin typeface="Roboto"/>
              </a:rPr>
              <a:t>Площадка ТЭС-3</a:t>
            </a:r>
            <a:endParaRPr lang="en-US" sz="1400" noProof="1">
              <a:solidFill>
                <a:srgbClr val="0070C0"/>
              </a:solidFill>
              <a:latin typeface="Roboto"/>
            </a:endParaRPr>
          </a:p>
        </p:txBody>
      </p:sp>
      <p:sp>
        <p:nvSpPr>
          <p:cNvPr id="52" name="Rectangle 62">
            <a:extLst>
              <a:ext uri="{FF2B5EF4-FFF2-40B4-BE49-F238E27FC236}">
                <a16:creationId xmlns:a16="http://schemas.microsoft.com/office/drawing/2014/main" xmlns="" id="{DD50ED85-DC05-4941-9A88-2E99D9480D53}"/>
              </a:ext>
            </a:extLst>
          </p:cNvPr>
          <p:cNvSpPr/>
          <p:nvPr/>
        </p:nvSpPr>
        <p:spPr>
          <a:xfrm>
            <a:off x="9576998" y="3202531"/>
            <a:ext cx="21882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>
            <a:spAutoFit/>
          </a:bodyPr>
          <a:lstStyle/>
          <a:p>
            <a:pPr algn="ctr"/>
            <a:r>
              <a:rPr lang="ru-RU" sz="1400" noProof="1" smtClean="0">
                <a:solidFill>
                  <a:srgbClr val="0070C0"/>
                </a:solidFill>
                <a:latin typeface="Roboto"/>
              </a:rPr>
              <a:t>Площадка производства </a:t>
            </a:r>
          </a:p>
          <a:p>
            <a:pPr algn="ctr"/>
            <a:r>
              <a:rPr lang="ru-RU" sz="1400" noProof="1" smtClean="0">
                <a:solidFill>
                  <a:srgbClr val="0070C0"/>
                </a:solidFill>
                <a:latin typeface="Roboto"/>
              </a:rPr>
              <a:t> бумаги</a:t>
            </a:r>
            <a:endParaRPr lang="en-US" sz="1400" noProof="1">
              <a:solidFill>
                <a:srgbClr val="0070C0"/>
              </a:solidFill>
              <a:latin typeface="Roboto"/>
            </a:endParaRPr>
          </a:p>
        </p:txBody>
      </p:sp>
      <p:sp>
        <p:nvSpPr>
          <p:cNvPr id="53" name="Правая фигурная скобка 52"/>
          <p:cNvSpPr/>
          <p:nvPr/>
        </p:nvSpPr>
        <p:spPr>
          <a:xfrm rot="5400000">
            <a:off x="5747433" y="2896823"/>
            <a:ext cx="485557" cy="5413075"/>
          </a:xfrm>
          <a:prstGeom prst="rightBrace">
            <a:avLst>
              <a:gd name="adj1" fmla="val 8333"/>
              <a:gd name="adj2" fmla="val 5091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006196" y="5964163"/>
            <a:ext cx="2017284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IV </a:t>
            </a:r>
            <a:r>
              <a:rPr lang="ru-RU" dirty="0" smtClean="0"/>
              <a:t>класс опасности</a:t>
            </a:r>
            <a:endParaRPr lang="ru-RU" dirty="0"/>
          </a:p>
        </p:txBody>
      </p:sp>
      <p:sp>
        <p:nvSpPr>
          <p:cNvPr id="55" name="Rectangle 62">
            <a:extLst>
              <a:ext uri="{FF2B5EF4-FFF2-40B4-BE49-F238E27FC236}">
                <a16:creationId xmlns:a16="http://schemas.microsoft.com/office/drawing/2014/main" xmlns="" id="{DD50ED85-DC05-4941-9A88-2E99D9480D53}"/>
              </a:ext>
            </a:extLst>
          </p:cNvPr>
          <p:cNvSpPr/>
          <p:nvPr/>
        </p:nvSpPr>
        <p:spPr>
          <a:xfrm>
            <a:off x="486112" y="4936284"/>
            <a:ext cx="3638688" cy="56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ru-RU" sz="1400" noProof="1" smtClean="0">
                <a:solidFill>
                  <a:srgbClr val="0070C0"/>
                </a:solidFill>
                <a:latin typeface="Roboto"/>
              </a:rPr>
              <a:t>Площадка производства биологической очистки</a:t>
            </a:r>
            <a:endParaRPr lang="en-US" sz="1400" noProof="1">
              <a:solidFill>
                <a:srgbClr val="0070C0"/>
              </a:solidFill>
              <a:latin typeface="Roboto"/>
            </a:endParaRPr>
          </a:p>
        </p:txBody>
      </p:sp>
      <p:sp>
        <p:nvSpPr>
          <p:cNvPr id="56" name="Rectangle 62">
            <a:extLst>
              <a:ext uri="{FF2B5EF4-FFF2-40B4-BE49-F238E27FC236}">
                <a16:creationId xmlns:a16="http://schemas.microsoft.com/office/drawing/2014/main" xmlns="" id="{DD50ED85-DC05-4941-9A88-2E99D9480D53}"/>
              </a:ext>
            </a:extLst>
          </p:cNvPr>
          <p:cNvSpPr/>
          <p:nvPr/>
        </p:nvSpPr>
        <p:spPr>
          <a:xfrm>
            <a:off x="4732609" y="4931331"/>
            <a:ext cx="3161214" cy="56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ru-RU" sz="1400" noProof="1" smtClean="0">
                <a:solidFill>
                  <a:srgbClr val="0070C0"/>
                </a:solidFill>
                <a:latin typeface="Roboto"/>
              </a:rPr>
              <a:t>Площадка автотранспортного производства</a:t>
            </a:r>
            <a:endParaRPr lang="en-US" sz="1400" noProof="1">
              <a:solidFill>
                <a:srgbClr val="0070C0"/>
              </a:solidFill>
              <a:latin typeface="Roboto"/>
            </a:endParaRPr>
          </a:p>
        </p:txBody>
      </p:sp>
      <p:sp>
        <p:nvSpPr>
          <p:cNvPr id="58" name="Правая фигурная скобка 57"/>
          <p:cNvSpPr/>
          <p:nvPr/>
        </p:nvSpPr>
        <p:spPr>
          <a:xfrm rot="5400000">
            <a:off x="5772858" y="-402722"/>
            <a:ext cx="497313" cy="8888046"/>
          </a:xfrm>
          <a:prstGeom prst="rightBrace">
            <a:avLst>
              <a:gd name="adj1" fmla="val 8333"/>
              <a:gd name="adj2" fmla="val 5091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017995" y="4392873"/>
            <a:ext cx="2001253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III </a:t>
            </a:r>
            <a:r>
              <a:rPr lang="ru-RU" dirty="0" smtClean="0"/>
              <a:t>класс опасности</a:t>
            </a:r>
            <a:endParaRPr lang="ru-RU" dirty="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66511" y="1298320"/>
            <a:ext cx="310923" cy="55473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05687" y="1312062"/>
            <a:ext cx="310923" cy="527249"/>
          </a:xfrm>
          <a:prstGeom prst="rect">
            <a:avLst/>
          </a:prstGeom>
        </p:spPr>
      </p:pic>
      <p:sp>
        <p:nvSpPr>
          <p:cNvPr id="62" name="Rectangle 62">
            <a:extLst>
              <a:ext uri="{FF2B5EF4-FFF2-40B4-BE49-F238E27FC236}">
                <a16:creationId xmlns:a16="http://schemas.microsoft.com/office/drawing/2014/main" xmlns="" id="{DD50ED85-DC05-4941-9A88-2E99D9480D53}"/>
              </a:ext>
            </a:extLst>
          </p:cNvPr>
          <p:cNvSpPr/>
          <p:nvPr/>
        </p:nvSpPr>
        <p:spPr>
          <a:xfrm>
            <a:off x="8288843" y="4905756"/>
            <a:ext cx="3476445" cy="56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ru-RU" sz="1400" noProof="1" smtClean="0">
                <a:solidFill>
                  <a:srgbClr val="0070C0"/>
                </a:solidFill>
                <a:latin typeface="Roboto"/>
              </a:rPr>
              <a:t>Площадка древесно-биржевого производства</a:t>
            </a:r>
            <a:endParaRPr lang="en-US" sz="1400" noProof="1">
              <a:solidFill>
                <a:srgbClr val="0070C0"/>
              </a:solidFill>
              <a:latin typeface="Roboto"/>
            </a:endParaRPr>
          </a:p>
        </p:txBody>
      </p:sp>
      <p:pic>
        <p:nvPicPr>
          <p:cNvPr id="26" name="Рисунок 2" descr="Описание: л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52" y="290735"/>
            <a:ext cx="1340383" cy="48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t="11156" r="10095" b="6745"/>
          <a:stretch/>
        </p:blipFill>
        <p:spPr bwMode="auto">
          <a:xfrm>
            <a:off x="3810044" y="244654"/>
            <a:ext cx="4464685" cy="23768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1338" y="1644285"/>
            <a:ext cx="45719" cy="2857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5487" y="1502676"/>
            <a:ext cx="45719" cy="28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51" b="5705"/>
          <a:stretch/>
        </p:blipFill>
        <p:spPr bwMode="auto">
          <a:xfrm>
            <a:off x="0" y="6385811"/>
            <a:ext cx="12192000" cy="3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Straight Connector 32"/>
          <p:cNvCxnSpPr/>
          <p:nvPr/>
        </p:nvCxnSpPr>
        <p:spPr>
          <a:xfrm flipH="1">
            <a:off x="673372" y="753538"/>
            <a:ext cx="9609315" cy="17870"/>
          </a:xfrm>
          <a:prstGeom prst="line">
            <a:avLst/>
          </a:prstGeom>
          <a:ln w="3175">
            <a:solidFill>
              <a:schemeClr val="accent5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96807" y="353428"/>
            <a:ext cx="10004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Roboto"/>
              </a:rPr>
              <a:t>ДИНАМИКА ИНЦИДЕНТОВ В АО «АРХАНГЕЛЬСКИЙ ЦБК»</a:t>
            </a:r>
            <a:endParaRPr lang="ru-RU" sz="2000" b="1" dirty="0">
              <a:solidFill>
                <a:schemeClr val="accent1"/>
              </a:solidFill>
              <a:latin typeface="Roboto"/>
            </a:endParaRPr>
          </a:p>
        </p:txBody>
      </p:sp>
      <p:graphicFrame>
        <p:nvGraphicFramePr>
          <p:cNvPr id="54" name="Диаграм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456112"/>
              </p:ext>
            </p:extLst>
          </p:nvPr>
        </p:nvGraphicFramePr>
        <p:xfrm>
          <a:off x="1719468" y="1403287"/>
          <a:ext cx="8563219" cy="4470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2" descr="Описание: л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094" y="168252"/>
            <a:ext cx="1524958" cy="55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51" b="5705"/>
          <a:stretch/>
        </p:blipFill>
        <p:spPr bwMode="auto">
          <a:xfrm>
            <a:off x="0" y="6385811"/>
            <a:ext cx="12192000" cy="3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Straight Connector 32"/>
          <p:cNvCxnSpPr/>
          <p:nvPr/>
        </p:nvCxnSpPr>
        <p:spPr>
          <a:xfrm flipH="1" flipV="1">
            <a:off x="696808" y="764742"/>
            <a:ext cx="8913018" cy="18782"/>
          </a:xfrm>
          <a:prstGeom prst="line">
            <a:avLst/>
          </a:prstGeom>
          <a:ln w="3175">
            <a:solidFill>
              <a:schemeClr val="accent5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623885" y="402109"/>
            <a:ext cx="9624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100" dirty="0" smtClean="0">
                <a:solidFill>
                  <a:srgbClr val="002060"/>
                </a:solidFill>
                <a:latin typeface="Roboto"/>
              </a:rPr>
              <a:t>ПОСТАВКА ХИМИКАТОВ В АО «АРХАНГЕЛЬСКИЙ ЦБК»</a:t>
            </a:r>
            <a:endParaRPr lang="ru-RU" sz="2000" b="1" spc="100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43" name="Рисунок 2" descr="Описание: 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52" y="290735"/>
            <a:ext cx="1340383" cy="48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67" y="3911706"/>
            <a:ext cx="3789268" cy="19749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67" y="1256531"/>
            <a:ext cx="3789268" cy="19529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7569665" y="767971"/>
            <a:ext cx="4289508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Roboto"/>
              </a:rPr>
              <a:t>Поставка химикатов до санкций</a:t>
            </a:r>
            <a:endParaRPr lang="ru-RU" sz="2000" b="1" dirty="0">
              <a:solidFill>
                <a:schemeClr val="accent1"/>
              </a:solidFill>
              <a:latin typeface="Robot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64481" y="3393960"/>
            <a:ext cx="472353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Roboto"/>
              </a:rPr>
              <a:t>Поставка химикатов после санкций</a:t>
            </a:r>
            <a:endParaRPr lang="ru-RU" sz="2000" b="1" dirty="0">
              <a:solidFill>
                <a:schemeClr val="accent1"/>
              </a:solidFill>
              <a:latin typeface="Roboto"/>
            </a:endParaRPr>
          </a:p>
        </p:txBody>
      </p:sp>
      <p:sp>
        <p:nvSpPr>
          <p:cNvPr id="11" name="Rectangle 62">
            <a:extLst>
              <a:ext uri="{FF2B5EF4-FFF2-40B4-BE49-F238E27FC236}">
                <a16:creationId xmlns:a16="http://schemas.microsoft.com/office/drawing/2014/main" xmlns="" id="{DD50ED85-DC05-4941-9A88-2E99D9480D53}"/>
              </a:ext>
            </a:extLst>
          </p:cNvPr>
          <p:cNvSpPr/>
          <p:nvPr/>
        </p:nvSpPr>
        <p:spPr>
          <a:xfrm>
            <a:off x="696808" y="1381229"/>
            <a:ext cx="213610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0" anchor="ctr">
            <a:spAutoFit/>
          </a:bodyPr>
          <a:lstStyle/>
          <a:p>
            <a:pPr algn="ctr"/>
            <a:r>
              <a:rPr lang="ru-RU" noProof="1" smtClean="0">
                <a:solidFill>
                  <a:srgbClr val="0070C0"/>
                </a:solidFill>
                <a:latin typeface="Roboto"/>
              </a:rPr>
              <a:t>Финляндия – 100%</a:t>
            </a:r>
          </a:p>
          <a:p>
            <a:pPr algn="ctr"/>
            <a:endParaRPr lang="en-US" sz="1400" noProof="1">
              <a:solidFill>
                <a:srgbClr val="0070C0"/>
              </a:solidFill>
              <a:latin typeface="Roboto"/>
            </a:endParaRPr>
          </a:p>
        </p:txBody>
      </p:sp>
      <p:sp>
        <p:nvSpPr>
          <p:cNvPr id="12" name="Rectangle 62">
            <a:extLst>
              <a:ext uri="{FF2B5EF4-FFF2-40B4-BE49-F238E27FC236}">
                <a16:creationId xmlns:a16="http://schemas.microsoft.com/office/drawing/2014/main" xmlns="" id="{DD50ED85-DC05-4941-9A88-2E99D9480D53}"/>
              </a:ext>
            </a:extLst>
          </p:cNvPr>
          <p:cNvSpPr/>
          <p:nvPr/>
        </p:nvSpPr>
        <p:spPr>
          <a:xfrm>
            <a:off x="696808" y="2401826"/>
            <a:ext cx="2136109" cy="6781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ru-RU" noProof="1" smtClean="0">
                <a:solidFill>
                  <a:srgbClr val="0070C0"/>
                </a:solidFill>
                <a:latin typeface="Roboto"/>
              </a:rPr>
              <a:t>Российская Федерация – 100%</a:t>
            </a:r>
            <a:endParaRPr lang="en-US" noProof="1">
              <a:solidFill>
                <a:srgbClr val="0070C0"/>
              </a:solidFill>
              <a:latin typeface="Roboto"/>
            </a:endParaRPr>
          </a:p>
        </p:txBody>
      </p:sp>
      <p:sp>
        <p:nvSpPr>
          <p:cNvPr id="13" name="Rectangle 62">
            <a:extLst>
              <a:ext uri="{FF2B5EF4-FFF2-40B4-BE49-F238E27FC236}">
                <a16:creationId xmlns:a16="http://schemas.microsoft.com/office/drawing/2014/main" xmlns="" id="{DD50ED85-DC05-4941-9A88-2E99D9480D53}"/>
              </a:ext>
            </a:extLst>
          </p:cNvPr>
          <p:cNvSpPr/>
          <p:nvPr/>
        </p:nvSpPr>
        <p:spPr>
          <a:xfrm>
            <a:off x="689896" y="3635967"/>
            <a:ext cx="2136109" cy="373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ru-RU" noProof="1" smtClean="0">
                <a:solidFill>
                  <a:srgbClr val="0070C0"/>
                </a:solidFill>
                <a:latin typeface="Roboto"/>
              </a:rPr>
              <a:t>Китай-20%</a:t>
            </a:r>
            <a:endParaRPr lang="en-US" noProof="1">
              <a:solidFill>
                <a:srgbClr val="0070C0"/>
              </a:solidFill>
              <a:latin typeface="Roboto"/>
            </a:endParaRPr>
          </a:p>
        </p:txBody>
      </p:sp>
      <p:sp>
        <p:nvSpPr>
          <p:cNvPr id="14" name="Rectangle 62">
            <a:extLst>
              <a:ext uri="{FF2B5EF4-FFF2-40B4-BE49-F238E27FC236}">
                <a16:creationId xmlns:a16="http://schemas.microsoft.com/office/drawing/2014/main" xmlns="" id="{DD50ED85-DC05-4941-9A88-2E99D9480D53}"/>
              </a:ext>
            </a:extLst>
          </p:cNvPr>
          <p:cNvSpPr/>
          <p:nvPr/>
        </p:nvSpPr>
        <p:spPr>
          <a:xfrm>
            <a:off x="689894" y="4466597"/>
            <a:ext cx="213610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0">
            <a:spAutoFit/>
          </a:bodyPr>
          <a:lstStyle/>
          <a:p>
            <a:r>
              <a:rPr lang="ru-RU" noProof="1" smtClean="0">
                <a:solidFill>
                  <a:srgbClr val="0070C0"/>
                </a:solidFill>
                <a:latin typeface="Roboto"/>
              </a:rPr>
              <a:t>Китай </a:t>
            </a:r>
          </a:p>
          <a:p>
            <a:r>
              <a:rPr lang="ru-RU" noProof="1" smtClean="0">
                <a:solidFill>
                  <a:srgbClr val="0070C0"/>
                </a:solidFill>
                <a:latin typeface="Roboto"/>
              </a:rPr>
              <a:t>Турция </a:t>
            </a:r>
          </a:p>
          <a:p>
            <a:r>
              <a:rPr lang="ru-RU" noProof="1" smtClean="0">
                <a:solidFill>
                  <a:srgbClr val="0070C0"/>
                </a:solidFill>
                <a:latin typeface="Roboto"/>
              </a:rPr>
              <a:t>Индонезия</a:t>
            </a:r>
          </a:p>
          <a:p>
            <a:r>
              <a:rPr lang="ru-RU" noProof="1" smtClean="0">
                <a:solidFill>
                  <a:srgbClr val="0070C0"/>
                </a:solidFill>
                <a:latin typeface="Roboto"/>
              </a:rPr>
              <a:t>Корея </a:t>
            </a:r>
            <a:endParaRPr lang="en-US" noProof="1">
              <a:solidFill>
                <a:srgbClr val="0070C0"/>
              </a:solidFill>
              <a:latin typeface="Roboto"/>
            </a:endParaRPr>
          </a:p>
        </p:txBody>
      </p:sp>
      <p:sp>
        <p:nvSpPr>
          <p:cNvPr id="15" name="Rectangle 62">
            <a:extLst>
              <a:ext uri="{FF2B5EF4-FFF2-40B4-BE49-F238E27FC236}">
                <a16:creationId xmlns:a16="http://schemas.microsoft.com/office/drawing/2014/main" xmlns="" id="{DD50ED85-DC05-4941-9A88-2E99D9480D53}"/>
              </a:ext>
            </a:extLst>
          </p:cNvPr>
          <p:cNvSpPr/>
          <p:nvPr/>
        </p:nvSpPr>
        <p:spPr>
          <a:xfrm>
            <a:off x="689896" y="3951124"/>
            <a:ext cx="2136109" cy="373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ru-RU" noProof="1" smtClean="0">
                <a:solidFill>
                  <a:srgbClr val="0070C0"/>
                </a:solidFill>
                <a:latin typeface="Roboto"/>
              </a:rPr>
              <a:t>Узбекистан -80%</a:t>
            </a:r>
            <a:endParaRPr lang="en-US" noProof="1">
              <a:solidFill>
                <a:srgbClr val="0070C0"/>
              </a:solidFill>
              <a:latin typeface="Roboto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1729409" y="4565410"/>
            <a:ext cx="263293" cy="921229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30"/>
          <p:cNvSpPr txBox="1"/>
          <p:nvPr/>
        </p:nvSpPr>
        <p:spPr>
          <a:xfrm>
            <a:off x="1729409" y="4881110"/>
            <a:ext cx="136917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uLnTx/>
                <a:uFillTx/>
                <a:latin typeface="Roboto"/>
                <a:ea typeface="微软雅黑" pitchFamily="34" charset="-122"/>
              </a:rPr>
              <a:t>20%</a:t>
            </a:r>
            <a:endParaRPr kumimoji="0" lang="zh-CN" altLang="en-US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accent1"/>
              </a:solidFill>
              <a:uLnTx/>
              <a:uFillTx/>
              <a:latin typeface="Roboto"/>
              <a:ea typeface="微软雅黑" pitchFamily="34" charset="-122"/>
            </a:endParaRPr>
          </a:p>
        </p:txBody>
      </p:sp>
      <p:sp>
        <p:nvSpPr>
          <p:cNvPr id="18" name="Rectangle 62">
            <a:extLst>
              <a:ext uri="{FF2B5EF4-FFF2-40B4-BE49-F238E27FC236}">
                <a16:creationId xmlns:a16="http://schemas.microsoft.com/office/drawing/2014/main" xmlns="" id="{DD50ED85-DC05-4941-9A88-2E99D9480D53}"/>
              </a:ext>
            </a:extLst>
          </p:cNvPr>
          <p:cNvSpPr/>
          <p:nvPr/>
        </p:nvSpPr>
        <p:spPr>
          <a:xfrm>
            <a:off x="689895" y="5666926"/>
            <a:ext cx="2136109" cy="6781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ru-RU" noProof="1" smtClean="0">
                <a:solidFill>
                  <a:srgbClr val="0070C0"/>
                </a:solidFill>
                <a:latin typeface="Roboto"/>
              </a:rPr>
              <a:t>Российская Федерация – 80%</a:t>
            </a:r>
            <a:endParaRPr lang="en-US" noProof="1">
              <a:solidFill>
                <a:srgbClr val="0070C0"/>
              </a:solidFill>
              <a:latin typeface="Roboto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45570" y="1209179"/>
            <a:ext cx="4630627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/>
              <a:t>Перекись</a:t>
            </a:r>
            <a:r>
              <a:rPr lang="ru-RU" sz="1400" dirty="0" smtClean="0"/>
              <a:t> </a:t>
            </a:r>
            <a:r>
              <a:rPr lang="ru-RU" sz="1400" b="1" dirty="0" smtClean="0"/>
              <a:t>водорода, хлорат натрия, сернистый ангидрид</a:t>
            </a:r>
            <a:endParaRPr lang="ru-RU" sz="1400" b="1" dirty="0"/>
          </a:p>
        </p:txBody>
      </p:sp>
      <p:sp>
        <p:nvSpPr>
          <p:cNvPr id="44" name="Прямоугольник 43"/>
          <p:cNvSpPr/>
          <p:nvPr/>
        </p:nvSpPr>
        <p:spPr>
          <a:xfrm rot="662945">
            <a:off x="2999996" y="2993090"/>
            <a:ext cx="4462428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Серная кислота, каустик, соляная кислота, гипохлорит натрия</a:t>
            </a:r>
            <a:endParaRPr lang="ru-RU" sz="1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945569" y="1928411"/>
            <a:ext cx="4630627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Серная кислота, каустик, соляная кислота, гипохлорит натрия</a:t>
            </a:r>
            <a:endParaRPr lang="ru-RU" sz="1400" b="1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2967187" y="1626034"/>
            <a:ext cx="4484544" cy="161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2945569" y="2459292"/>
            <a:ext cx="4484544" cy="161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950588" y="3747501"/>
            <a:ext cx="1310295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/>
              <a:t>Хлорат натрия</a:t>
            </a:r>
            <a:endParaRPr lang="ru-RU" sz="1400" b="1" dirty="0"/>
          </a:p>
        </p:txBody>
      </p:sp>
      <p:sp>
        <p:nvSpPr>
          <p:cNvPr id="50" name="Прямоугольник 49"/>
          <p:cNvSpPr/>
          <p:nvPr/>
        </p:nvSpPr>
        <p:spPr>
          <a:xfrm rot="20944053">
            <a:off x="3743703" y="4872136"/>
            <a:ext cx="1724062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/>
              <a:t>Перекись водорода</a:t>
            </a:r>
            <a:endParaRPr lang="ru-RU" sz="1400" b="1" dirty="0"/>
          </a:p>
        </p:txBody>
      </p:sp>
      <p:sp>
        <p:nvSpPr>
          <p:cNvPr id="51" name="Стрелка вправо 50"/>
          <p:cNvSpPr/>
          <p:nvPr/>
        </p:nvSpPr>
        <p:spPr>
          <a:xfrm>
            <a:off x="2959184" y="4120511"/>
            <a:ext cx="4484544" cy="161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07181">
            <a:off x="2990756" y="5145330"/>
            <a:ext cx="4505334" cy="195089"/>
          </a:xfrm>
          <a:prstGeom prst="rect">
            <a:avLst/>
          </a:prstGeom>
        </p:spPr>
      </p:pic>
      <p:sp>
        <p:nvSpPr>
          <p:cNvPr id="53" name="Стрелка вправо 52"/>
          <p:cNvSpPr/>
          <p:nvPr/>
        </p:nvSpPr>
        <p:spPr>
          <a:xfrm rot="676041">
            <a:off x="2931697" y="3471363"/>
            <a:ext cx="4484544" cy="161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51" b="5705"/>
          <a:stretch/>
        </p:blipFill>
        <p:spPr bwMode="auto">
          <a:xfrm>
            <a:off x="0" y="6385811"/>
            <a:ext cx="12192000" cy="3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32"/>
          <p:cNvCxnSpPr/>
          <p:nvPr/>
        </p:nvCxnSpPr>
        <p:spPr>
          <a:xfrm flipH="1" flipV="1">
            <a:off x="671331" y="1272395"/>
            <a:ext cx="9934846" cy="7482"/>
          </a:xfrm>
          <a:prstGeom prst="line">
            <a:avLst/>
          </a:prstGeom>
          <a:ln w="3175">
            <a:solidFill>
              <a:schemeClr val="accent5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3885" y="427622"/>
            <a:ext cx="10029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ИСПОЛЬЗОВАНИЕ ХИМИКАТОВ В ТЕХНОЛОГИЧЕСКОМ ПРОЦЕССЕ ОТБЕЛКИ НА ОПО </a:t>
            </a:r>
            <a:r>
              <a:rPr kumimoji="0" lang="en-US" sz="2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 </a:t>
            </a:r>
            <a:r>
              <a:rPr kumimoji="0" lang="ru-RU" sz="2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КЛАССА ОПАСНОСТИ  АО «АРХАНГЕЛЬСКИЙ ЦБК»</a:t>
            </a:r>
            <a:endParaRPr kumimoji="0" lang="ru-RU" sz="20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Рисунок 2" descr="Описание: 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52" y="290735"/>
            <a:ext cx="1340383" cy="48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34838" y="1820174"/>
            <a:ext cx="8186468" cy="381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boto"/>
              </a:rPr>
              <a:t>Реализация мероприятий специалистами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Roboto"/>
              </a:rPr>
              <a:t>комбината, с привлечением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Roboto"/>
              </a:rPr>
              <a:t>ученых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Roboto"/>
              </a:rPr>
              <a:t>С(А)ФУ,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Roboto"/>
              </a:rPr>
              <a:t>по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boto"/>
              </a:rPr>
              <a:t>исключению сернистого ангидрита, поставляемого из Европы из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boto"/>
              </a:rPr>
              <a:t> технологического процесса.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boto"/>
              </a:rPr>
              <a:t> </a:t>
            </a:r>
          </a:p>
          <a:p>
            <a:pPr marL="0" lvl="0" indent="0">
              <a:buNone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Roboto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Roboto"/>
              </a:rPr>
              <a:t>Переход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boto"/>
              </a:rPr>
              <a:t>к выработке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boto"/>
              </a:rPr>
              <a:t>CLO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boto"/>
              </a:rPr>
              <a:t>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boto"/>
              </a:rPr>
              <a:t>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Roboto"/>
              </a:rPr>
              <a:t>методом с использованием перекиси водорода (</a:t>
            </a:r>
            <a:r>
              <a:rPr lang="en-US" sz="2400" dirty="0" smtClean="0">
                <a:solidFill>
                  <a:srgbClr val="5B9BD5">
                    <a:lumMod val="75000"/>
                  </a:srgbClr>
                </a:solidFill>
                <a:latin typeface="Roboto"/>
              </a:rPr>
              <a:t>H</a:t>
            </a:r>
            <a:r>
              <a:rPr lang="en-US" sz="2400" baseline="-25000" dirty="0" smtClean="0">
                <a:solidFill>
                  <a:srgbClr val="5B9BD5">
                    <a:lumMod val="75000"/>
                  </a:srgbClr>
                </a:solidFill>
                <a:latin typeface="Roboto"/>
              </a:rPr>
              <a:t>2</a:t>
            </a:r>
            <a:r>
              <a:rPr lang="en-US" sz="2400" dirty="0" smtClean="0">
                <a:solidFill>
                  <a:srgbClr val="5B9BD5">
                    <a:lumMod val="75000"/>
                  </a:srgbClr>
                </a:solidFill>
                <a:latin typeface="Roboto"/>
              </a:rPr>
              <a:t>O</a:t>
            </a:r>
            <a:r>
              <a:rPr lang="en-US" sz="2400" baseline="-25000" dirty="0" smtClean="0">
                <a:solidFill>
                  <a:srgbClr val="5B9BD5">
                    <a:lumMod val="75000"/>
                  </a:srgbClr>
                </a:solidFill>
                <a:latin typeface="Roboto"/>
              </a:rPr>
              <a:t>2</a:t>
            </a:r>
            <a:r>
              <a:rPr lang="en-US" sz="2400" dirty="0" smtClean="0">
                <a:solidFill>
                  <a:srgbClr val="5B9BD5">
                    <a:lumMod val="75000"/>
                  </a:srgbClr>
                </a:solidFill>
                <a:latin typeface="Roboto"/>
              </a:rPr>
              <a:t>)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Roboto"/>
              </a:rPr>
              <a:t>.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899" y="3302030"/>
            <a:ext cx="4088858" cy="27278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12" name="组合 24"/>
          <p:cNvGrpSpPr/>
          <p:nvPr/>
        </p:nvGrpSpPr>
        <p:grpSpPr>
          <a:xfrm>
            <a:off x="10337634" y="3097445"/>
            <a:ext cx="1350123" cy="470203"/>
            <a:chOff x="1653765" y="2973600"/>
            <a:chExt cx="908432" cy="748526"/>
          </a:xfrm>
        </p:grpSpPr>
        <p:sp>
          <p:nvSpPr>
            <p:cNvPr id="13" name="圆角矩形 25"/>
            <p:cNvSpPr/>
            <p:nvPr/>
          </p:nvSpPr>
          <p:spPr>
            <a:xfrm>
              <a:off x="1709175" y="2973600"/>
              <a:ext cx="788165" cy="748526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</a:ln>
            <a:effectLst>
              <a:outerShdw blurRad="50800" dist="50800" dir="2700000" algn="tl" rotWithShape="0">
                <a:prstClr val="black">
                  <a:alpha val="27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30"/>
            <p:cNvSpPr txBox="1"/>
            <p:nvPr/>
          </p:nvSpPr>
          <p:spPr>
            <a:xfrm>
              <a:off x="1653765" y="3008019"/>
              <a:ext cx="908432" cy="355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b="1" kern="0" dirty="0" smtClean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gency FB" pitchFamily="34" charset="0"/>
                  <a:ea typeface="微软雅黑" pitchFamily="34" charset="-122"/>
                </a:rPr>
                <a:t>С(А)ФУ</a:t>
              </a:r>
              <a:endParaRPr kumimoji="0" lang="zh-CN" altLang="en-US" sz="1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gency FB" pitchFamily="34" charset="0"/>
                <a:ea typeface="微软雅黑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1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51" b="5705"/>
          <a:stretch/>
        </p:blipFill>
        <p:spPr bwMode="auto">
          <a:xfrm>
            <a:off x="0" y="6385811"/>
            <a:ext cx="12192000" cy="3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32"/>
          <p:cNvCxnSpPr/>
          <p:nvPr/>
        </p:nvCxnSpPr>
        <p:spPr>
          <a:xfrm flipH="1" flipV="1">
            <a:off x="718777" y="1135508"/>
            <a:ext cx="9934846" cy="7482"/>
          </a:xfrm>
          <a:prstGeom prst="line">
            <a:avLst/>
          </a:prstGeom>
          <a:ln w="3175">
            <a:solidFill>
              <a:schemeClr val="accent5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2694" y="427622"/>
            <a:ext cx="103085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100" dirty="0" smtClean="0">
                <a:solidFill>
                  <a:srgbClr val="002060"/>
                </a:solidFill>
                <a:latin typeface="Roboto"/>
              </a:rPr>
              <a:t>РАЗРАБОТАННЫЕ ПРОЕКТЫ НА ОПО </a:t>
            </a:r>
            <a:r>
              <a:rPr lang="en-US" sz="2000" b="1" spc="100" dirty="0" smtClean="0">
                <a:solidFill>
                  <a:srgbClr val="002060"/>
                </a:solidFill>
                <a:latin typeface="Roboto"/>
              </a:rPr>
              <a:t>I</a:t>
            </a:r>
            <a:r>
              <a:rPr lang="ru-RU" sz="2000" b="1" spc="100" dirty="0" smtClean="0">
                <a:solidFill>
                  <a:srgbClr val="002060"/>
                </a:solidFill>
                <a:latin typeface="Roboto"/>
              </a:rPr>
              <a:t> КЛАССА ОПАСНОСТИ </a:t>
            </a:r>
            <a:r>
              <a:rPr kumimoji="0" lang="ru-RU" sz="2000" b="1" i="0" u="none" strike="noStrike" kern="1200" cap="none" spc="10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В 2022г., СВЯЗАННЫЕ С СНИЖЕНИЕМ РИСКОВ ОТ САНКЦИЙ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Рисунок 2" descr="Описание: 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838" y="290735"/>
            <a:ext cx="1340383" cy="48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23885" y="1272395"/>
            <a:ext cx="11174550" cy="475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332" y="1285325"/>
            <a:ext cx="11298103" cy="4703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latin typeface="Roboto"/>
                <a:ea typeface="Calibri" panose="020F0502020204030204" pitchFamily="34" charset="0"/>
                <a:cs typeface="Arial CYR" panose="020B0604020202020204" pitchFamily="34" charset="0"/>
              </a:rPr>
              <a:t>«Техническое перевооружение Узел приема и налива гипохлорита натрия в цехе хлора и </a:t>
            </a:r>
            <a:r>
              <a:rPr lang="ru-RU" sz="1400" dirty="0" err="1">
                <a:solidFill>
                  <a:schemeClr val="accent1"/>
                </a:solidFill>
                <a:latin typeface="Roboto"/>
                <a:ea typeface="Calibri" panose="020F0502020204030204" pitchFamily="34" charset="0"/>
                <a:cs typeface="Arial CYR" panose="020B0604020202020204" pitchFamily="34" charset="0"/>
              </a:rPr>
              <a:t>хлоропродуктов</a:t>
            </a:r>
            <a:r>
              <a:rPr lang="ru-RU" sz="1400" dirty="0">
                <a:solidFill>
                  <a:schemeClr val="accent1"/>
                </a:solidFill>
                <a:latin typeface="Roboto"/>
                <a:ea typeface="Calibri" panose="020F0502020204030204" pitchFamily="34" charset="0"/>
                <a:cs typeface="Arial CYR" panose="020B0604020202020204" pitchFamily="34" charset="0"/>
              </a:rPr>
              <a:t> производства целлюлозы».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latin typeface="Roboto"/>
                <a:ea typeface="Calibri" panose="020F0502020204030204" pitchFamily="34" charset="0"/>
                <a:cs typeface="Arial CYR" panose="020B0604020202020204" pitchFamily="34" charset="0"/>
              </a:rPr>
              <a:t>«Техническое перевооружение отбельного участка цеха целлюлозы производства целлюлозы с организацией склада перекиси водорода».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latin typeface="Roboto"/>
                <a:ea typeface="Calibri" panose="020F0502020204030204" pitchFamily="34" charset="0"/>
                <a:cs typeface="Arial CYR" panose="020B0604020202020204" pitchFamily="34" charset="0"/>
              </a:rPr>
              <a:t>«Подача соляной кислоты в технологическую схему получения двуокиси хлора».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latin typeface="Roboto"/>
                <a:ea typeface="Calibri" panose="020F0502020204030204" pitchFamily="34" charset="0"/>
                <a:cs typeface="Arial CYR" panose="020B0604020202020204" pitchFamily="34" charset="0"/>
              </a:rPr>
              <a:t>«Подача перекиси водорода в технологическую схему получения двуокиси хлора».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latin typeface="Roboto"/>
                <a:ea typeface="Calibri" panose="020F0502020204030204" pitchFamily="34" charset="0"/>
                <a:cs typeface="Arial CYR" panose="020B0604020202020204" pitchFamily="34" charset="0"/>
              </a:rPr>
              <a:t>«Техническое перевооружение «Охлаждение стоков отбельного участка, использования вторичного тепла для нагрева фильтратов на промывные спрыски вакуум-фильтров».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latin typeface="Roboto"/>
                <a:ea typeface="Calibri" panose="020F0502020204030204" pitchFamily="34" charset="0"/>
                <a:cs typeface="Arial CYR" panose="020B0604020202020204" pitchFamily="34" charset="0"/>
              </a:rPr>
              <a:t>«Техническое перевооружение. Подача серной кислоты с баков 76 (1, 2, 3, 4) 12 корпуса в баки 58 (1, 2) 61 корпуса».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latin typeface="Roboto"/>
                <a:ea typeface="Calibri" panose="020F0502020204030204" pitchFamily="34" charset="0"/>
                <a:cs typeface="Arial CYR" panose="020B0604020202020204" pitchFamily="34" charset="0"/>
              </a:rPr>
              <a:t>«Техническое перевооружение опасного производственного объекта «Площадка цеха хлора и </a:t>
            </a:r>
            <a:r>
              <a:rPr lang="ru-RU" sz="1400" dirty="0" err="1">
                <a:solidFill>
                  <a:schemeClr val="accent1"/>
                </a:solidFill>
                <a:latin typeface="Roboto"/>
                <a:ea typeface="Calibri" panose="020F0502020204030204" pitchFamily="34" charset="0"/>
                <a:cs typeface="Arial CYR" panose="020B0604020202020204" pitchFamily="34" charset="0"/>
              </a:rPr>
              <a:t>хлоропродуктов</a:t>
            </a:r>
            <a:r>
              <a:rPr lang="ru-RU" sz="1400" dirty="0">
                <a:solidFill>
                  <a:schemeClr val="accent1"/>
                </a:solidFill>
                <a:latin typeface="Roboto"/>
                <a:ea typeface="Calibri" panose="020F0502020204030204" pitchFamily="34" charset="0"/>
                <a:cs typeface="Arial CYR" panose="020B0604020202020204" pitchFamily="34" charset="0"/>
              </a:rPr>
              <a:t> и цеха целлюлозы АО «Архангельский ЦБК». Склад хранения соляной кислоты. Перевод существующего бака каустика позиция 32а на хранение соляной кислоты».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latin typeface="Roboto"/>
                <a:ea typeface="Calibri" panose="020F0502020204030204" pitchFamily="34" charset="0"/>
                <a:cs typeface="Arial CYR" panose="020B0604020202020204" pitchFamily="34" charset="0"/>
              </a:rPr>
              <a:t>«Установка насоса для приема перекиси водорода с цистерн-контейнеров с верхним сливом продукта».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latin typeface="Roboto"/>
                <a:ea typeface="Calibri" panose="020F0502020204030204" pitchFamily="34" charset="0"/>
                <a:cs typeface="Arial CYR" panose="020B0604020202020204" pitchFamily="34" charset="0"/>
              </a:rPr>
              <a:t>«Техническое перевооружение. Узел подачи перекиси водорода в технологическую схему получения двуокиси хлора на реакторах 101 (1, 2, 3)».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latin typeface="Roboto"/>
                <a:ea typeface="Calibri" panose="020F0502020204030204" pitchFamily="34" charset="0"/>
                <a:cs typeface="Arial CYR" panose="020B0604020202020204" pitchFamily="34" charset="0"/>
              </a:rPr>
              <a:t>«Подача перекиси водорода с постоянного склада ЦППХ во временный узел приема перекиси водорода отбельного участка».</a:t>
            </a:r>
            <a:endParaRPr lang="ru-RU" sz="1400" dirty="0">
              <a:solidFill>
                <a:schemeClr val="accent1"/>
              </a:solidFill>
              <a:effectLst/>
              <a:latin typeface="Roboto"/>
              <a:ea typeface="Calibri" panose="020F0502020204030204" pitchFamily="34" charset="0"/>
              <a:cs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51" b="5705"/>
          <a:stretch/>
        </p:blipFill>
        <p:spPr bwMode="auto">
          <a:xfrm>
            <a:off x="0" y="6385811"/>
            <a:ext cx="12192000" cy="3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32"/>
          <p:cNvCxnSpPr/>
          <p:nvPr/>
        </p:nvCxnSpPr>
        <p:spPr>
          <a:xfrm flipH="1" flipV="1">
            <a:off x="671331" y="1128026"/>
            <a:ext cx="9934846" cy="7482"/>
          </a:xfrm>
          <a:prstGeom prst="line">
            <a:avLst/>
          </a:prstGeom>
          <a:ln w="3175">
            <a:solidFill>
              <a:schemeClr val="accent5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3885" y="427622"/>
            <a:ext cx="10029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100" dirty="0" smtClean="0">
                <a:solidFill>
                  <a:srgbClr val="002060"/>
                </a:solidFill>
                <a:latin typeface="Roboto"/>
              </a:rPr>
              <a:t>ПРИВЛИЧЕНИЕ И ТРУДОУСТРОЙСТВО МОЛОДЫХ СПЕЦИАЛИСТОВ </a:t>
            </a:r>
            <a:r>
              <a:rPr kumimoji="0" lang="ru-RU" sz="2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В АО «АРХАНГЕЛЬСКИЙ ЦБК»</a:t>
            </a:r>
            <a:endParaRPr kumimoji="0" lang="ru-RU" sz="20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Рисунок 2" descr="Описание: 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52" y="290735"/>
            <a:ext cx="1340383" cy="48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Для студентов магистерской программы САФУ&#10;организована экскурсия на комбинат,&#10;а также встреча с генеральным директором&#10;Дмитрием Зылёвым и с представителями&#10;руководства предприятия.&#10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13079"/>
          <a:stretch/>
        </p:blipFill>
        <p:spPr bwMode="auto">
          <a:xfrm>
            <a:off x="2024861" y="1272396"/>
            <a:ext cx="3056097" cy="22816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ля студентов магистерской программы САФУ&#10;организована экскурсия на комбинат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4" y="3800990"/>
            <a:ext cx="2960390" cy="22202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ля студентов магистерской программы САФУ&#10;организована экскурсия на комбинат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75" y="3800991"/>
            <a:ext cx="3209026" cy="2220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2">
            <a:extLst>
              <a:ext uri="{FF2B5EF4-FFF2-40B4-BE49-F238E27FC236}">
                <a16:creationId xmlns:a16="http://schemas.microsoft.com/office/drawing/2014/main" xmlns="" id="{DD50ED85-DC05-4941-9A88-2E99D9480D53}"/>
              </a:ext>
            </a:extLst>
          </p:cNvPr>
          <p:cNvSpPr/>
          <p:nvPr/>
        </p:nvSpPr>
        <p:spPr>
          <a:xfrm>
            <a:off x="6944264" y="1416764"/>
            <a:ext cx="4511615" cy="67813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ru-RU" u="sng" noProof="1" smtClean="0">
                <a:solidFill>
                  <a:srgbClr val="0070C0"/>
                </a:solidFill>
                <a:latin typeface="Roboto"/>
              </a:rPr>
              <a:t>Мероприятия по привлечению работников в АО «Архангельский ЦБК»:</a:t>
            </a:r>
            <a:endParaRPr lang="en-US" u="sng" noProof="1">
              <a:solidFill>
                <a:srgbClr val="0070C0"/>
              </a:solidFill>
              <a:latin typeface="Roboto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4264" y="2250602"/>
            <a:ext cx="451161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Стипендиальная программа для студентов  С(А)ФУ и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Новодвинского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 индустриального техникума (НИТ);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 smtClean="0">
                <a:solidFill>
                  <a:srgbClr val="5B9BD5">
                    <a:lumMod val="75000"/>
                  </a:srgbClr>
                </a:solidFill>
              </a:rPr>
              <a:t>10 лучших студентов НИТ приходят практику и трудоустраиваются на предприятие;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</a:endParaRP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ru-RU" sz="1600" kern="0" dirty="0" smtClean="0">
                <a:solidFill>
                  <a:srgbClr val="5B9BD5">
                    <a:lumMod val="75000"/>
                  </a:srgbClr>
                </a:solidFill>
              </a:rPr>
              <a:t>10-12 студентов С(А)ФУ с 3 курса проходят практику, пишут выпускную квалифицированную работу и далее трудоустраиваются на предприятие;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endParaRPr lang="ru-RU" sz="1600" kern="0" dirty="0" smtClean="0">
              <a:solidFill>
                <a:srgbClr val="5B9BD5">
                  <a:lumMod val="75000"/>
                </a:srgb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ru-RU" sz="1600" kern="0" dirty="0" smtClean="0">
                <a:solidFill>
                  <a:srgbClr val="5B9BD5">
                    <a:lumMod val="75000"/>
                  </a:srgbClr>
                </a:solidFill>
              </a:rPr>
              <a:t>Сотрудники АО «Архангельский ЦБК», получающие профильное высшее образование могут получить 50% поддержку от стоимости годового обучения в ВУЗе.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endParaRPr lang="ru-RU" sz="1600" kern="0" dirty="0">
              <a:solidFill>
                <a:srgbClr val="5B9BD5">
                  <a:lumMod val="75000"/>
                </a:srgbClr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421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51" b="5705"/>
          <a:stretch/>
        </p:blipFill>
        <p:spPr bwMode="auto">
          <a:xfrm>
            <a:off x="0" y="6385811"/>
            <a:ext cx="12192000" cy="3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32"/>
          <p:cNvCxnSpPr/>
          <p:nvPr/>
        </p:nvCxnSpPr>
        <p:spPr>
          <a:xfrm flipH="1" flipV="1">
            <a:off x="718777" y="964619"/>
            <a:ext cx="9934846" cy="7482"/>
          </a:xfrm>
          <a:prstGeom prst="line">
            <a:avLst/>
          </a:prstGeom>
          <a:ln w="3175">
            <a:solidFill>
              <a:schemeClr val="accent5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3885" y="427622"/>
            <a:ext cx="10029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СТАБИЛЬНОТЬ И УСТОЙЧИВОСТЬ АО «АРХАНГЕЛЬСКИЙ ЦБК»</a:t>
            </a:r>
            <a:endParaRPr kumimoji="0" lang="ru-RU" sz="20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Рисунок 2" descr="Описание: 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052" y="290735"/>
            <a:ext cx="1340383" cy="48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24"/>
          <p:cNvGrpSpPr/>
          <p:nvPr/>
        </p:nvGrpSpPr>
        <p:grpSpPr>
          <a:xfrm>
            <a:off x="5027669" y="1579009"/>
            <a:ext cx="908432" cy="1379288"/>
            <a:chOff x="1653765" y="2973600"/>
            <a:chExt cx="908432" cy="1379288"/>
          </a:xfrm>
        </p:grpSpPr>
        <p:sp>
          <p:nvSpPr>
            <p:cNvPr id="7" name="圆角矩形 25"/>
            <p:cNvSpPr/>
            <p:nvPr/>
          </p:nvSpPr>
          <p:spPr>
            <a:xfrm>
              <a:off x="1709175" y="2973600"/>
              <a:ext cx="788165" cy="1379288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</a:ln>
            <a:effectLst>
              <a:outerShdw blurRad="50800" dist="50800" dir="2700000" algn="tl" rotWithShape="0">
                <a:prstClr val="black">
                  <a:alpha val="27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30"/>
            <p:cNvSpPr txBox="1"/>
            <p:nvPr/>
          </p:nvSpPr>
          <p:spPr>
            <a:xfrm>
              <a:off x="1653765" y="3008019"/>
              <a:ext cx="908432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gency FB" pitchFamily="34" charset="0"/>
                  <a:ea typeface="微软雅黑" pitchFamily="34" charset="-122"/>
                  <a:cs typeface="+mn-cs"/>
                </a:rPr>
                <a:t>2022</a:t>
              </a:r>
              <a:endParaRPr kumimoji="0" lang="zh-CN" altLang="en-US" sz="1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gency FB" pitchFamily="34" charset="0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9" name="圆角矩形 42"/>
          <p:cNvSpPr/>
          <p:nvPr/>
        </p:nvSpPr>
        <p:spPr>
          <a:xfrm>
            <a:off x="785004" y="1281104"/>
            <a:ext cx="5624422" cy="4340468"/>
          </a:xfrm>
          <a:prstGeom prst="roundRect">
            <a:avLst>
              <a:gd name="adj" fmla="val 11474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rgbClr val="DDDEDD"/>
              </a:gs>
            </a:gsLst>
            <a:lin ang="189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491605" y="4019408"/>
            <a:ext cx="2997144" cy="2057400"/>
            <a:chOff x="711201" y="4695825"/>
            <a:chExt cx="2997144" cy="2057400"/>
          </a:xfrm>
        </p:grpSpPr>
        <p:sp>
          <p:nvSpPr>
            <p:cNvPr id="11" name="圆角矩形 17"/>
            <p:cNvSpPr/>
            <p:nvPr/>
          </p:nvSpPr>
          <p:spPr bwMode="auto">
            <a:xfrm>
              <a:off x="711201" y="4695825"/>
              <a:ext cx="2997144" cy="2057400"/>
            </a:xfrm>
            <a:prstGeom prst="roundRect">
              <a:avLst/>
            </a:prstGeom>
            <a:gradFill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6200000" scaled="0"/>
            </a:gradFill>
            <a:ln w="28575" cap="flat" cmpd="sng" algn="ctr">
              <a:noFill/>
              <a:prstDash val="solid"/>
              <a:miter lim="800000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lIns="68543" tIns="34272" rIns="68543" bIns="34272" anchor="ctr"/>
            <a:lstStyle/>
            <a:p>
              <a:pPr algn="ctr">
                <a:defRPr/>
              </a:pPr>
              <a:endParaRPr lang="zh-CN" altLang="en-US" ker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EE0473DF-9D8F-4577-8320-82F7FEBE4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773" y="4828407"/>
              <a:ext cx="2699999" cy="18000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grpSp>
        <p:nvGrpSpPr>
          <p:cNvPr id="13" name="Группа 12"/>
          <p:cNvGrpSpPr/>
          <p:nvPr/>
        </p:nvGrpSpPr>
        <p:grpSpPr>
          <a:xfrm>
            <a:off x="7207740" y="1747340"/>
            <a:ext cx="2997144" cy="2057400"/>
            <a:chOff x="4173311" y="4763535"/>
            <a:chExt cx="2997144" cy="2057400"/>
          </a:xfrm>
        </p:grpSpPr>
        <p:sp>
          <p:nvSpPr>
            <p:cNvPr id="14" name="圆角矩形 17"/>
            <p:cNvSpPr/>
            <p:nvPr/>
          </p:nvSpPr>
          <p:spPr bwMode="auto">
            <a:xfrm>
              <a:off x="4173311" y="4763535"/>
              <a:ext cx="2997144" cy="2057400"/>
            </a:xfrm>
            <a:prstGeom prst="roundRect">
              <a:avLst/>
            </a:prstGeom>
            <a:gradFill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6200000" scaled="0"/>
            </a:gradFill>
            <a:ln w="28575" cap="flat" cmpd="sng" algn="ctr">
              <a:noFill/>
              <a:prstDash val="solid"/>
              <a:miter lim="800000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lIns="68543" tIns="34272" rIns="68543" bIns="34272" anchor="ctr"/>
            <a:lstStyle/>
            <a:p>
              <a:pPr algn="ctr">
                <a:defRPr/>
              </a:pPr>
              <a:endParaRPr lang="zh-CN" altLang="en-US" ker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B134D501-E480-4B16-9B97-671B500BE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4840" y="4892509"/>
              <a:ext cx="2699640" cy="18000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grpSp>
        <p:nvGrpSpPr>
          <p:cNvPr id="16" name="Группа 15"/>
          <p:cNvGrpSpPr/>
          <p:nvPr/>
        </p:nvGrpSpPr>
        <p:grpSpPr>
          <a:xfrm>
            <a:off x="8580337" y="4019408"/>
            <a:ext cx="2997144" cy="2057400"/>
            <a:chOff x="7244741" y="4763535"/>
            <a:chExt cx="2997144" cy="2057400"/>
          </a:xfrm>
        </p:grpSpPr>
        <p:sp>
          <p:nvSpPr>
            <p:cNvPr id="17" name="圆角矩形 17"/>
            <p:cNvSpPr/>
            <p:nvPr/>
          </p:nvSpPr>
          <p:spPr bwMode="auto">
            <a:xfrm>
              <a:off x="7244741" y="4763535"/>
              <a:ext cx="2997144" cy="2057400"/>
            </a:xfrm>
            <a:prstGeom prst="roundRect">
              <a:avLst/>
            </a:prstGeom>
            <a:gradFill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6200000" scaled="0"/>
            </a:gradFill>
            <a:ln w="28575" cap="flat" cmpd="sng" algn="ctr">
              <a:noFill/>
              <a:prstDash val="solid"/>
              <a:miter lim="800000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lIns="68543" tIns="34272" rIns="68543" bIns="34272" anchor="ctr"/>
            <a:lstStyle/>
            <a:p>
              <a:pPr algn="ctr">
                <a:defRPr/>
              </a:pPr>
              <a:endParaRPr lang="zh-CN" altLang="en-US" ker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985B412C-FB97-4ABE-8B26-E4FD90987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3313" y="4899602"/>
              <a:ext cx="2700000" cy="18000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grpSp>
        <p:nvGrpSpPr>
          <p:cNvPr id="19" name="Группа 18"/>
          <p:cNvGrpSpPr>
            <a:grpSpLocks noChangeAspect="1"/>
          </p:cNvGrpSpPr>
          <p:nvPr/>
        </p:nvGrpSpPr>
        <p:grpSpPr>
          <a:xfrm>
            <a:off x="1012696" y="4002597"/>
            <a:ext cx="5173084" cy="459593"/>
            <a:chOff x="5703038" y="2277717"/>
            <a:chExt cx="6280849" cy="55800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703038" y="2277717"/>
              <a:ext cx="6280849" cy="558000"/>
              <a:chOff x="5929300" y="2958873"/>
              <a:chExt cx="6280849" cy="558000"/>
            </a:xfrm>
          </p:grpSpPr>
          <p:sp>
            <p:nvSpPr>
              <p:cNvPr id="22" name="椭圆 34"/>
              <p:cNvSpPr>
                <a:spLocks noChangeAspect="1"/>
              </p:cNvSpPr>
              <p:nvPr/>
            </p:nvSpPr>
            <p:spPr>
              <a:xfrm rot="5400000">
                <a:off x="6006700" y="2881473"/>
                <a:ext cx="558000" cy="712800"/>
              </a:xfrm>
              <a:custGeom>
                <a:avLst/>
                <a:gdLst/>
                <a:ahLst/>
                <a:cxnLst/>
                <a:rect l="l" t="t" r="r" b="b"/>
                <a:pathLst>
                  <a:path w="1118836" h="1438889">
                    <a:moveTo>
                      <a:pt x="548270" y="0"/>
                    </a:moveTo>
                    <a:lnTo>
                      <a:pt x="721662" y="346785"/>
                    </a:lnTo>
                    <a:cubicBezTo>
                      <a:pt x="951885" y="413972"/>
                      <a:pt x="1118836" y="627225"/>
                      <a:pt x="1118836" y="879471"/>
                    </a:cubicBezTo>
                    <a:cubicBezTo>
                      <a:pt x="1118836" y="1188429"/>
                      <a:pt x="868376" y="1438889"/>
                      <a:pt x="559418" y="1438889"/>
                    </a:cubicBezTo>
                    <a:cubicBezTo>
                      <a:pt x="250460" y="1438889"/>
                      <a:pt x="0" y="1188429"/>
                      <a:pt x="0" y="879471"/>
                    </a:cubicBezTo>
                    <a:cubicBezTo>
                      <a:pt x="0" y="636984"/>
                      <a:pt x="154283" y="430531"/>
                      <a:pt x="370781" y="35497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400" ker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6642101" y="3059347"/>
                <a:ext cx="5568048" cy="3214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defRPr/>
                </a:pPr>
                <a:r>
                  <a:rPr lang="ru-RU" sz="1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Социальные выплаты – </a:t>
                </a:r>
                <a:r>
                  <a:rPr lang="ru-RU" sz="14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439 млн. руб.</a:t>
                </a:r>
                <a:r>
                  <a:rPr lang="ru-RU" sz="1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 </a:t>
                </a:r>
              </a:p>
            </p:txBody>
          </p:sp>
        </p:grp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4362" y="2329322"/>
              <a:ext cx="432000" cy="432000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1292454" y="4368047"/>
            <a:ext cx="4558837" cy="484801"/>
            <a:chOff x="1580990" y="2313777"/>
            <a:chExt cx="5209891" cy="581879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580990" y="2313777"/>
              <a:ext cx="756000" cy="581879"/>
              <a:chOff x="1580990" y="2313777"/>
              <a:chExt cx="756000" cy="581879"/>
            </a:xfrm>
          </p:grpSpPr>
          <p:sp>
            <p:nvSpPr>
              <p:cNvPr id="29" name="等腰三角形 43"/>
              <p:cNvSpPr/>
              <p:nvPr/>
            </p:nvSpPr>
            <p:spPr>
              <a:xfrm rot="5400000">
                <a:off x="1668050" y="2226717"/>
                <a:ext cx="581879" cy="75600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27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400" ker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0" name="等腰三角形 42"/>
              <p:cNvSpPr/>
              <p:nvPr/>
            </p:nvSpPr>
            <p:spPr>
              <a:xfrm rot="5400000">
                <a:off x="1671939" y="2248228"/>
                <a:ext cx="556479" cy="712977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400" ker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8" name="Объект 2"/>
            <p:cNvSpPr txBox="1">
              <a:spLocks/>
            </p:cNvSpPr>
            <p:nvPr/>
          </p:nvSpPr>
          <p:spPr>
            <a:xfrm>
              <a:off x="2334255" y="2404495"/>
              <a:ext cx="4456626" cy="3214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ru-RU" sz="1400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Промышленная безопасность– </a:t>
              </a:r>
              <a:r>
                <a:rPr lang="ru-RU" sz="1400" b="1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 827 млн</a:t>
              </a:r>
              <a:r>
                <a:rPr lang="ru-RU" sz="14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. руб.</a:t>
              </a:r>
              <a:r>
                <a:rPr lang="ru-RU" sz="14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31" name="Группа 30"/>
          <p:cNvGrpSpPr>
            <a:grpSpLocks noChangeAspect="1"/>
          </p:cNvGrpSpPr>
          <p:nvPr/>
        </p:nvGrpSpPr>
        <p:grpSpPr>
          <a:xfrm>
            <a:off x="1012696" y="4775935"/>
            <a:ext cx="5176135" cy="461636"/>
            <a:chOff x="5703038" y="2862165"/>
            <a:chExt cx="6524277" cy="581879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703038" y="2862165"/>
              <a:ext cx="6524277" cy="581879"/>
              <a:chOff x="1580990" y="2313777"/>
              <a:chExt cx="6524277" cy="581879"/>
            </a:xfrm>
          </p:grpSpPr>
          <p:grpSp>
            <p:nvGrpSpPr>
              <p:cNvPr id="34" name="Группа 33"/>
              <p:cNvGrpSpPr/>
              <p:nvPr/>
            </p:nvGrpSpPr>
            <p:grpSpPr>
              <a:xfrm>
                <a:off x="1580990" y="2313777"/>
                <a:ext cx="756000" cy="581879"/>
                <a:chOff x="1580990" y="2313777"/>
                <a:chExt cx="756000" cy="581879"/>
              </a:xfrm>
            </p:grpSpPr>
            <p:sp>
              <p:nvSpPr>
                <p:cNvPr id="36" name="等腰三角形 43"/>
                <p:cNvSpPr/>
                <p:nvPr/>
              </p:nvSpPr>
              <p:spPr>
                <a:xfrm rot="5400000">
                  <a:off x="1668050" y="2226717"/>
                  <a:ext cx="581879" cy="75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258" h="1432090">
                      <a:moveTo>
                        <a:pt x="761620" y="431870"/>
                      </a:moveTo>
                      <a:lnTo>
                        <a:pt x="856659" y="621949"/>
                      </a:lnTo>
                      <a:lnTo>
                        <a:pt x="234710" y="621949"/>
                      </a:lnTo>
                      <a:lnTo>
                        <a:pt x="325695" y="439980"/>
                      </a:lnTo>
                      <a:cubicBezTo>
                        <a:pt x="163858" y="520416"/>
                        <a:pt x="53779" y="687834"/>
                        <a:pt x="53779" y="880961"/>
                      </a:cubicBezTo>
                      <a:cubicBezTo>
                        <a:pt x="53779" y="1155639"/>
                        <a:pt x="276450" y="1378310"/>
                        <a:pt x="551128" y="1378310"/>
                      </a:cubicBezTo>
                      <a:cubicBezTo>
                        <a:pt x="825806" y="1378310"/>
                        <a:pt x="1048477" y="1155639"/>
                        <a:pt x="1048477" y="880961"/>
                      </a:cubicBezTo>
                      <a:cubicBezTo>
                        <a:pt x="1048477" y="681767"/>
                        <a:pt x="931374" y="509923"/>
                        <a:pt x="761620" y="431870"/>
                      </a:cubicBezTo>
                      <a:close/>
                      <a:moveTo>
                        <a:pt x="545685" y="0"/>
                      </a:moveTo>
                      <a:lnTo>
                        <a:pt x="726120" y="360871"/>
                      </a:lnTo>
                      <a:cubicBezTo>
                        <a:pt x="945108" y="431845"/>
                        <a:pt x="1102258" y="638051"/>
                        <a:pt x="1102258" y="880961"/>
                      </a:cubicBezTo>
                      <a:cubicBezTo>
                        <a:pt x="1102258" y="1185341"/>
                        <a:pt x="855509" y="1432090"/>
                        <a:pt x="551129" y="1432090"/>
                      </a:cubicBezTo>
                      <a:cubicBezTo>
                        <a:pt x="246749" y="1432090"/>
                        <a:pt x="0" y="1185341"/>
                        <a:pt x="0" y="880961"/>
                      </a:cubicBezTo>
                      <a:cubicBezTo>
                        <a:pt x="0" y="642821"/>
                        <a:pt x="151038" y="439958"/>
                        <a:pt x="363249" y="36487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27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" name="等腰三角形 42"/>
                <p:cNvSpPr/>
                <p:nvPr/>
              </p:nvSpPr>
              <p:spPr>
                <a:xfrm rot="5400000">
                  <a:off x="1671939" y="2248228"/>
                  <a:ext cx="556479" cy="712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142" h="1350592">
                      <a:moveTo>
                        <a:pt x="521627" y="0"/>
                      </a:moveTo>
                      <a:lnTo>
                        <a:pt x="682907" y="322559"/>
                      </a:lnTo>
                      <a:cubicBezTo>
                        <a:pt x="898294" y="386795"/>
                        <a:pt x="1054142" y="586958"/>
                        <a:pt x="1054142" y="823521"/>
                      </a:cubicBezTo>
                      <a:cubicBezTo>
                        <a:pt x="1054142" y="1114614"/>
                        <a:pt x="818164" y="1350592"/>
                        <a:pt x="527071" y="1350592"/>
                      </a:cubicBezTo>
                      <a:cubicBezTo>
                        <a:pt x="235978" y="1350592"/>
                        <a:pt x="0" y="1114614"/>
                        <a:pt x="0" y="823521"/>
                      </a:cubicBezTo>
                      <a:cubicBezTo>
                        <a:pt x="0" y="591722"/>
                        <a:pt x="149634" y="394871"/>
                        <a:pt x="358347" y="32656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5" name="Объект 2"/>
              <p:cNvSpPr txBox="1">
                <a:spLocks/>
              </p:cNvSpPr>
              <p:nvPr/>
            </p:nvSpPr>
            <p:spPr>
              <a:xfrm>
                <a:off x="2339560" y="2421752"/>
                <a:ext cx="5765707" cy="3214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defRPr/>
                </a:pPr>
                <a:r>
                  <a:rPr lang="ru-RU" sz="1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Налоги и внебюджетные фонды – </a:t>
                </a:r>
                <a:r>
                  <a:rPr lang="ru-RU" sz="14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5 741 млн. руб.</a:t>
                </a:r>
                <a:r>
                  <a:rPr lang="ru-RU" sz="1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 </a:t>
                </a:r>
              </a:p>
            </p:txBody>
          </p:sp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9233" y="2953992"/>
              <a:ext cx="424299" cy="424298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>
            <a:grpSpLocks noChangeAspect="1"/>
          </p:cNvGrpSpPr>
          <p:nvPr/>
        </p:nvGrpSpPr>
        <p:grpSpPr>
          <a:xfrm>
            <a:off x="1286125" y="5170724"/>
            <a:ext cx="3240000" cy="456898"/>
            <a:chOff x="5690337" y="3490522"/>
            <a:chExt cx="3956898" cy="55800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5690337" y="3490522"/>
              <a:ext cx="3956898" cy="558000"/>
              <a:chOff x="5929300" y="2958873"/>
              <a:chExt cx="3956898" cy="558000"/>
            </a:xfrm>
          </p:grpSpPr>
          <p:sp>
            <p:nvSpPr>
              <p:cNvPr id="41" name="椭圆 34"/>
              <p:cNvSpPr>
                <a:spLocks noChangeAspect="1"/>
              </p:cNvSpPr>
              <p:nvPr/>
            </p:nvSpPr>
            <p:spPr>
              <a:xfrm rot="5400000">
                <a:off x="6006700" y="2881473"/>
                <a:ext cx="558000" cy="712800"/>
              </a:xfrm>
              <a:custGeom>
                <a:avLst/>
                <a:gdLst/>
                <a:ahLst/>
                <a:cxnLst/>
                <a:rect l="l" t="t" r="r" b="b"/>
                <a:pathLst>
                  <a:path w="1118836" h="1438889">
                    <a:moveTo>
                      <a:pt x="548270" y="0"/>
                    </a:moveTo>
                    <a:lnTo>
                      <a:pt x="721662" y="346785"/>
                    </a:lnTo>
                    <a:cubicBezTo>
                      <a:pt x="951885" y="413972"/>
                      <a:pt x="1118836" y="627225"/>
                      <a:pt x="1118836" y="879471"/>
                    </a:cubicBezTo>
                    <a:cubicBezTo>
                      <a:pt x="1118836" y="1188429"/>
                      <a:pt x="868376" y="1438889"/>
                      <a:pt x="559418" y="1438889"/>
                    </a:cubicBezTo>
                    <a:cubicBezTo>
                      <a:pt x="250460" y="1438889"/>
                      <a:pt x="0" y="1188429"/>
                      <a:pt x="0" y="879471"/>
                    </a:cubicBezTo>
                    <a:cubicBezTo>
                      <a:pt x="0" y="636984"/>
                      <a:pt x="154283" y="430531"/>
                      <a:pt x="370781" y="35497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400" ker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" name="Объект 2"/>
              <p:cNvSpPr txBox="1">
                <a:spLocks/>
              </p:cNvSpPr>
              <p:nvPr/>
            </p:nvSpPr>
            <p:spPr>
              <a:xfrm>
                <a:off x="6642100" y="3077148"/>
                <a:ext cx="3244098" cy="3214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defRPr/>
                </a:pPr>
                <a:r>
                  <a:rPr lang="ru-RU" sz="1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Инвестиции – </a:t>
                </a:r>
                <a:r>
                  <a:rPr lang="ru-RU" sz="14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2 774 млн. руб.</a:t>
                </a:r>
                <a:r>
                  <a:rPr lang="ru-RU" sz="1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 </a:t>
                </a:r>
              </a:p>
            </p:txBody>
          </p:sp>
        </p:grp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6537" y="3537609"/>
              <a:ext cx="390095" cy="390095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1155700" y="1923183"/>
            <a:ext cx="3312000" cy="481942"/>
            <a:chOff x="698500" y="1781939"/>
            <a:chExt cx="3312000" cy="481942"/>
          </a:xfrm>
        </p:grpSpPr>
        <p:grpSp>
          <p:nvGrpSpPr>
            <p:cNvPr id="44" name="Группа 43"/>
            <p:cNvGrpSpPr>
              <a:grpSpLocks noChangeAspect="1"/>
            </p:cNvGrpSpPr>
            <p:nvPr/>
          </p:nvGrpSpPr>
          <p:grpSpPr>
            <a:xfrm>
              <a:off x="698500" y="1781939"/>
              <a:ext cx="3312000" cy="481942"/>
              <a:chOff x="1580990" y="2313777"/>
              <a:chExt cx="3999065" cy="581879"/>
            </a:xfrm>
          </p:grpSpPr>
          <p:grpSp>
            <p:nvGrpSpPr>
              <p:cNvPr id="46" name="Группа 45"/>
              <p:cNvGrpSpPr/>
              <p:nvPr/>
            </p:nvGrpSpPr>
            <p:grpSpPr>
              <a:xfrm>
                <a:off x="1580990" y="2313777"/>
                <a:ext cx="756000" cy="581879"/>
                <a:chOff x="1580990" y="2313777"/>
                <a:chExt cx="756000" cy="581879"/>
              </a:xfrm>
            </p:grpSpPr>
            <p:sp>
              <p:nvSpPr>
                <p:cNvPr id="48" name="等腰三角形 43"/>
                <p:cNvSpPr/>
                <p:nvPr/>
              </p:nvSpPr>
              <p:spPr>
                <a:xfrm rot="5400000">
                  <a:off x="1668050" y="2226717"/>
                  <a:ext cx="581879" cy="75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258" h="1432090">
                      <a:moveTo>
                        <a:pt x="761620" y="431870"/>
                      </a:moveTo>
                      <a:lnTo>
                        <a:pt x="856659" y="621949"/>
                      </a:lnTo>
                      <a:lnTo>
                        <a:pt x="234710" y="621949"/>
                      </a:lnTo>
                      <a:lnTo>
                        <a:pt x="325695" y="439980"/>
                      </a:lnTo>
                      <a:cubicBezTo>
                        <a:pt x="163858" y="520416"/>
                        <a:pt x="53779" y="687834"/>
                        <a:pt x="53779" y="880961"/>
                      </a:cubicBezTo>
                      <a:cubicBezTo>
                        <a:pt x="53779" y="1155639"/>
                        <a:pt x="276450" y="1378310"/>
                        <a:pt x="551128" y="1378310"/>
                      </a:cubicBezTo>
                      <a:cubicBezTo>
                        <a:pt x="825806" y="1378310"/>
                        <a:pt x="1048477" y="1155639"/>
                        <a:pt x="1048477" y="880961"/>
                      </a:cubicBezTo>
                      <a:cubicBezTo>
                        <a:pt x="1048477" y="681767"/>
                        <a:pt x="931374" y="509923"/>
                        <a:pt x="761620" y="431870"/>
                      </a:cubicBezTo>
                      <a:close/>
                      <a:moveTo>
                        <a:pt x="545685" y="0"/>
                      </a:moveTo>
                      <a:lnTo>
                        <a:pt x="726120" y="360871"/>
                      </a:lnTo>
                      <a:cubicBezTo>
                        <a:pt x="945108" y="431845"/>
                        <a:pt x="1102258" y="638051"/>
                        <a:pt x="1102258" y="880961"/>
                      </a:cubicBezTo>
                      <a:cubicBezTo>
                        <a:pt x="1102258" y="1185341"/>
                        <a:pt x="855509" y="1432090"/>
                        <a:pt x="551129" y="1432090"/>
                      </a:cubicBezTo>
                      <a:cubicBezTo>
                        <a:pt x="246749" y="1432090"/>
                        <a:pt x="0" y="1185341"/>
                        <a:pt x="0" y="880961"/>
                      </a:cubicBezTo>
                      <a:cubicBezTo>
                        <a:pt x="0" y="642821"/>
                        <a:pt x="151038" y="439958"/>
                        <a:pt x="363249" y="36487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27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9" name="等腰三角形 42"/>
                <p:cNvSpPr/>
                <p:nvPr/>
              </p:nvSpPr>
              <p:spPr>
                <a:xfrm rot="5400000">
                  <a:off x="1671939" y="2248228"/>
                  <a:ext cx="556479" cy="712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142" h="1350592">
                      <a:moveTo>
                        <a:pt x="521627" y="0"/>
                      </a:moveTo>
                      <a:lnTo>
                        <a:pt x="682907" y="322559"/>
                      </a:lnTo>
                      <a:cubicBezTo>
                        <a:pt x="898294" y="386795"/>
                        <a:pt x="1054142" y="586958"/>
                        <a:pt x="1054142" y="823521"/>
                      </a:cubicBezTo>
                      <a:cubicBezTo>
                        <a:pt x="1054142" y="1114614"/>
                        <a:pt x="818164" y="1350592"/>
                        <a:pt x="527071" y="1350592"/>
                      </a:cubicBezTo>
                      <a:cubicBezTo>
                        <a:pt x="235978" y="1350592"/>
                        <a:pt x="0" y="1114614"/>
                        <a:pt x="0" y="823521"/>
                      </a:cubicBezTo>
                      <a:cubicBezTo>
                        <a:pt x="0" y="591722"/>
                        <a:pt x="149634" y="394871"/>
                        <a:pt x="358347" y="32656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47" name="Объект 2"/>
              <p:cNvSpPr txBox="1">
                <a:spLocks/>
              </p:cNvSpPr>
              <p:nvPr/>
            </p:nvSpPr>
            <p:spPr>
              <a:xfrm>
                <a:off x="2335957" y="2437648"/>
                <a:ext cx="3244098" cy="3214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sz="1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Варка целлюлозы – </a:t>
                </a:r>
                <a:r>
                  <a:rPr lang="ru-RU" sz="14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984 тыс. </a:t>
                </a:r>
                <a:r>
                  <a:rPr lang="ru-RU" sz="1400" b="1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тн</a:t>
                </a:r>
                <a:r>
                  <a:rPr lang="ru-RU" sz="14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.</a:t>
                </a:r>
                <a:r>
                  <a:rPr lang="ru-RU" sz="1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 </a:t>
                </a:r>
              </a:p>
            </p:txBody>
          </p:sp>
        </p:grp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7259" y="1819901"/>
              <a:ext cx="396000" cy="396127"/>
            </a:xfrm>
            <a:prstGeom prst="ellipse">
              <a:avLst/>
            </a:prstGeom>
          </p:spPr>
        </p:pic>
      </p:grpSp>
      <p:grpSp>
        <p:nvGrpSpPr>
          <p:cNvPr id="50" name="Группа 49"/>
          <p:cNvGrpSpPr>
            <a:grpSpLocks noChangeAspect="1"/>
          </p:cNvGrpSpPr>
          <p:nvPr/>
        </p:nvGrpSpPr>
        <p:grpSpPr>
          <a:xfrm>
            <a:off x="1006624" y="2396097"/>
            <a:ext cx="3348000" cy="472076"/>
            <a:chOff x="780854" y="2269452"/>
            <a:chExt cx="3564295" cy="502574"/>
          </a:xfrm>
        </p:grpSpPr>
        <p:sp>
          <p:nvSpPr>
            <p:cNvPr id="51" name="椭圆 34"/>
            <p:cNvSpPr>
              <a:spLocks noChangeAspect="1"/>
            </p:cNvSpPr>
            <p:nvPr/>
          </p:nvSpPr>
          <p:spPr>
            <a:xfrm rot="5400000">
              <a:off x="850576" y="2199730"/>
              <a:ext cx="502574" cy="642018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Объект 2"/>
            <p:cNvSpPr txBox="1">
              <a:spLocks noChangeAspect="1"/>
            </p:cNvSpPr>
            <p:nvPr/>
          </p:nvSpPr>
          <p:spPr>
            <a:xfrm>
              <a:off x="1422932" y="2387727"/>
              <a:ext cx="2922217" cy="2895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14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Картон тарный – </a:t>
              </a:r>
              <a:r>
                <a:rPr lang="ru-RU" sz="14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614 тыс. </a:t>
              </a:r>
              <a:r>
                <a:rPr lang="ru-RU" sz="1400" b="1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тн</a:t>
              </a:r>
              <a:r>
                <a:rPr lang="ru-RU" sz="14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.</a:t>
              </a:r>
              <a:r>
                <a:rPr lang="ru-RU" sz="14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 </a:t>
              </a: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9501" y="2296933"/>
              <a:ext cx="453972" cy="453972"/>
            </a:xfrm>
            <a:prstGeom prst="ellipse">
              <a:avLst/>
            </a:prstGeom>
          </p:spPr>
        </p:pic>
      </p:grpSp>
      <p:grpSp>
        <p:nvGrpSpPr>
          <p:cNvPr id="54" name="Группа 53"/>
          <p:cNvGrpSpPr>
            <a:grpSpLocks noChangeAspect="1"/>
          </p:cNvGrpSpPr>
          <p:nvPr/>
        </p:nvGrpSpPr>
        <p:grpSpPr>
          <a:xfrm>
            <a:off x="1012696" y="3190804"/>
            <a:ext cx="3348000" cy="472085"/>
            <a:chOff x="5929300" y="2958873"/>
            <a:chExt cx="3956898" cy="558000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5929300" y="2958873"/>
              <a:ext cx="712800" cy="558000"/>
              <a:chOff x="710072" y="2269452"/>
              <a:chExt cx="712800" cy="558000"/>
            </a:xfrm>
          </p:grpSpPr>
          <p:sp>
            <p:nvSpPr>
              <p:cNvPr id="57" name="椭圆 34"/>
              <p:cNvSpPr>
                <a:spLocks noChangeAspect="1"/>
              </p:cNvSpPr>
              <p:nvPr/>
            </p:nvSpPr>
            <p:spPr>
              <a:xfrm rot="5400000">
                <a:off x="787472" y="2192052"/>
                <a:ext cx="558000" cy="712800"/>
              </a:xfrm>
              <a:custGeom>
                <a:avLst/>
                <a:gdLst/>
                <a:ahLst/>
                <a:cxnLst/>
                <a:rect l="l" t="t" r="r" b="b"/>
                <a:pathLst>
                  <a:path w="1118836" h="1438889">
                    <a:moveTo>
                      <a:pt x="548270" y="0"/>
                    </a:moveTo>
                    <a:lnTo>
                      <a:pt x="721662" y="346785"/>
                    </a:lnTo>
                    <a:cubicBezTo>
                      <a:pt x="951885" y="413972"/>
                      <a:pt x="1118836" y="627225"/>
                      <a:pt x="1118836" y="879471"/>
                    </a:cubicBezTo>
                    <a:cubicBezTo>
                      <a:pt x="1118836" y="1188429"/>
                      <a:pt x="868376" y="1438889"/>
                      <a:pt x="559418" y="1438889"/>
                    </a:cubicBezTo>
                    <a:cubicBezTo>
                      <a:pt x="250460" y="1438889"/>
                      <a:pt x="0" y="1188429"/>
                      <a:pt x="0" y="879471"/>
                    </a:cubicBezTo>
                    <a:cubicBezTo>
                      <a:pt x="0" y="636984"/>
                      <a:pt x="154283" y="430531"/>
                      <a:pt x="370781" y="354978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400" ker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58" name="Рисунок 57"/>
              <p:cNvPicPr>
                <a:picLocks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0490" y="2299003"/>
                <a:ext cx="504000" cy="504000"/>
              </a:xfrm>
              <a:prstGeom prst="ellipse">
                <a:avLst/>
              </a:prstGeom>
            </p:spPr>
          </p:pic>
        </p:grpSp>
        <p:sp>
          <p:nvSpPr>
            <p:cNvPr id="56" name="Объект 2"/>
            <p:cNvSpPr txBox="1">
              <a:spLocks/>
            </p:cNvSpPr>
            <p:nvPr/>
          </p:nvSpPr>
          <p:spPr>
            <a:xfrm>
              <a:off x="6642100" y="3077148"/>
              <a:ext cx="3244098" cy="3214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14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Бумага – </a:t>
              </a:r>
              <a:r>
                <a:rPr lang="ru-RU" sz="14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58 тыс. </a:t>
              </a:r>
              <a:r>
                <a:rPr lang="ru-RU" sz="1400" b="1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тн</a:t>
              </a:r>
              <a:r>
                <a:rPr lang="ru-RU" sz="14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.</a:t>
              </a:r>
              <a:r>
                <a:rPr lang="ru-RU" sz="14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59" name="Группа 58"/>
          <p:cNvGrpSpPr>
            <a:grpSpLocks noChangeAspect="1"/>
          </p:cNvGrpSpPr>
          <p:nvPr/>
        </p:nvGrpSpPr>
        <p:grpSpPr>
          <a:xfrm>
            <a:off x="1301847" y="2785461"/>
            <a:ext cx="4560428" cy="485708"/>
            <a:chOff x="3184879" y="3745655"/>
            <a:chExt cx="5463752" cy="581879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3184879" y="3745655"/>
              <a:ext cx="5463752" cy="581879"/>
              <a:chOff x="1580990" y="2313777"/>
              <a:chExt cx="5463752" cy="581879"/>
            </a:xfrm>
          </p:grpSpPr>
          <p:grpSp>
            <p:nvGrpSpPr>
              <p:cNvPr id="62" name="Группа 61"/>
              <p:cNvGrpSpPr/>
              <p:nvPr/>
            </p:nvGrpSpPr>
            <p:grpSpPr>
              <a:xfrm>
                <a:off x="1580990" y="2313777"/>
                <a:ext cx="756000" cy="581879"/>
                <a:chOff x="1580990" y="2313777"/>
                <a:chExt cx="756000" cy="581879"/>
              </a:xfrm>
            </p:grpSpPr>
            <p:sp>
              <p:nvSpPr>
                <p:cNvPr id="64" name="等腰三角形 43"/>
                <p:cNvSpPr/>
                <p:nvPr/>
              </p:nvSpPr>
              <p:spPr>
                <a:xfrm rot="5400000">
                  <a:off x="1668050" y="2226717"/>
                  <a:ext cx="581879" cy="75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258" h="1432090">
                      <a:moveTo>
                        <a:pt x="761620" y="431870"/>
                      </a:moveTo>
                      <a:lnTo>
                        <a:pt x="856659" y="621949"/>
                      </a:lnTo>
                      <a:lnTo>
                        <a:pt x="234710" y="621949"/>
                      </a:lnTo>
                      <a:lnTo>
                        <a:pt x="325695" y="439980"/>
                      </a:lnTo>
                      <a:cubicBezTo>
                        <a:pt x="163858" y="520416"/>
                        <a:pt x="53779" y="687834"/>
                        <a:pt x="53779" y="880961"/>
                      </a:cubicBezTo>
                      <a:cubicBezTo>
                        <a:pt x="53779" y="1155639"/>
                        <a:pt x="276450" y="1378310"/>
                        <a:pt x="551128" y="1378310"/>
                      </a:cubicBezTo>
                      <a:cubicBezTo>
                        <a:pt x="825806" y="1378310"/>
                        <a:pt x="1048477" y="1155639"/>
                        <a:pt x="1048477" y="880961"/>
                      </a:cubicBezTo>
                      <a:cubicBezTo>
                        <a:pt x="1048477" y="681767"/>
                        <a:pt x="931374" y="509923"/>
                        <a:pt x="761620" y="431870"/>
                      </a:cubicBezTo>
                      <a:close/>
                      <a:moveTo>
                        <a:pt x="545685" y="0"/>
                      </a:moveTo>
                      <a:lnTo>
                        <a:pt x="726120" y="360871"/>
                      </a:lnTo>
                      <a:cubicBezTo>
                        <a:pt x="945108" y="431845"/>
                        <a:pt x="1102258" y="638051"/>
                        <a:pt x="1102258" y="880961"/>
                      </a:cubicBezTo>
                      <a:cubicBezTo>
                        <a:pt x="1102258" y="1185341"/>
                        <a:pt x="855509" y="1432090"/>
                        <a:pt x="551129" y="1432090"/>
                      </a:cubicBezTo>
                      <a:cubicBezTo>
                        <a:pt x="246749" y="1432090"/>
                        <a:pt x="0" y="1185341"/>
                        <a:pt x="0" y="880961"/>
                      </a:cubicBezTo>
                      <a:cubicBezTo>
                        <a:pt x="0" y="642821"/>
                        <a:pt x="151038" y="439958"/>
                        <a:pt x="363249" y="36487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27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5" name="等腰三角形 42"/>
                <p:cNvSpPr/>
                <p:nvPr/>
              </p:nvSpPr>
              <p:spPr>
                <a:xfrm rot="5400000">
                  <a:off x="1671939" y="2248228"/>
                  <a:ext cx="556479" cy="712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142" h="1350592">
                      <a:moveTo>
                        <a:pt x="521627" y="0"/>
                      </a:moveTo>
                      <a:lnTo>
                        <a:pt x="682907" y="322559"/>
                      </a:lnTo>
                      <a:cubicBezTo>
                        <a:pt x="898294" y="386795"/>
                        <a:pt x="1054142" y="586958"/>
                        <a:pt x="1054142" y="823521"/>
                      </a:cubicBezTo>
                      <a:cubicBezTo>
                        <a:pt x="1054142" y="1114614"/>
                        <a:pt x="818164" y="1350592"/>
                        <a:pt x="527071" y="1350592"/>
                      </a:cubicBezTo>
                      <a:cubicBezTo>
                        <a:pt x="235978" y="1350592"/>
                        <a:pt x="0" y="1114614"/>
                        <a:pt x="0" y="823521"/>
                      </a:cubicBezTo>
                      <a:cubicBezTo>
                        <a:pt x="0" y="591722"/>
                        <a:pt x="149634" y="394871"/>
                        <a:pt x="358347" y="32656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63" name="Объект 2"/>
              <p:cNvSpPr txBox="1">
                <a:spLocks/>
              </p:cNvSpPr>
              <p:nvPr/>
            </p:nvSpPr>
            <p:spPr>
              <a:xfrm>
                <a:off x="2335957" y="2437648"/>
                <a:ext cx="4708785" cy="3214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sz="1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Целлюлоза беленая сульфатная – </a:t>
                </a:r>
                <a:r>
                  <a:rPr lang="ru-RU" sz="14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272 тыс. </a:t>
                </a:r>
                <a:r>
                  <a:rPr lang="ru-RU" sz="1400" b="1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тн</a:t>
                </a:r>
                <a:r>
                  <a:rPr lang="ru-RU" sz="14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.</a:t>
                </a:r>
                <a:r>
                  <a:rPr lang="ru-RU" sz="1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 </a:t>
                </a:r>
              </a:p>
            </p:txBody>
          </p:sp>
        </p:grpSp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0869" y="3788998"/>
              <a:ext cx="504568" cy="504000"/>
            </a:xfrm>
            <a:prstGeom prst="ellipse">
              <a:avLst/>
            </a:prstGeom>
          </p:spPr>
        </p:pic>
      </p:grpSp>
      <p:grpSp>
        <p:nvGrpSpPr>
          <p:cNvPr id="67" name="组合 24"/>
          <p:cNvGrpSpPr/>
          <p:nvPr/>
        </p:nvGrpSpPr>
        <p:grpSpPr>
          <a:xfrm>
            <a:off x="4787660" y="1057696"/>
            <a:ext cx="1369177" cy="770052"/>
            <a:chOff x="1653765" y="2973600"/>
            <a:chExt cx="908432" cy="865486"/>
          </a:xfrm>
        </p:grpSpPr>
        <p:sp>
          <p:nvSpPr>
            <p:cNvPr id="68" name="圆角矩形 25"/>
            <p:cNvSpPr/>
            <p:nvPr/>
          </p:nvSpPr>
          <p:spPr>
            <a:xfrm>
              <a:off x="1709175" y="2973600"/>
              <a:ext cx="788165" cy="865486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</a:ln>
            <a:effectLst>
              <a:outerShdw blurRad="50800" dist="50800" dir="2700000" algn="tl" rotWithShape="0">
                <a:prstClr val="black">
                  <a:alpha val="27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extBox 30"/>
            <p:cNvSpPr txBox="1"/>
            <p:nvPr/>
          </p:nvSpPr>
          <p:spPr>
            <a:xfrm>
              <a:off x="1653765" y="3008019"/>
              <a:ext cx="908432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gency FB" pitchFamily="34" charset="0"/>
                  <a:ea typeface="微软雅黑" pitchFamily="34" charset="-122"/>
                  <a:cs typeface="+mn-cs"/>
                </a:rPr>
                <a:t>2022</a:t>
              </a:r>
              <a:endParaRPr kumimoji="0" lang="zh-CN" altLang="en-US" sz="1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gency FB" pitchFamily="34" charset="0"/>
                <a:ea typeface="微软雅黑" pitchFamily="34" charset="-122"/>
                <a:cs typeface="+mn-cs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25" y="4416048"/>
            <a:ext cx="571421" cy="398385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49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ацбк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ацбк" id="{338DC17B-C3B7-45E9-B62D-506A03E6F6FA}" vid="{FFE1BED7-5132-456E-95FB-FCADA35BFA9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7EF6F5D4ED7E64DB9D242FA2E1C868E" ma:contentTypeVersion="0" ma:contentTypeDescription="Создание документа." ma:contentTypeScope="" ma:versionID="405933001bafa7c788a2c47e03ae9c8a">
  <xsd:schema xmlns:xsd="http://www.w3.org/2001/XMLSchema" xmlns:xs="http://www.w3.org/2001/XMLSchema" xmlns:p="http://schemas.microsoft.com/office/2006/metadata/properties" xmlns:ns2="b3e3ac3c-49ea-482f-bf96-49760ac48f13" targetNamespace="http://schemas.microsoft.com/office/2006/metadata/properties" ma:root="true" ma:fieldsID="3c42fe54ed836d43a1a23e16a6441687" ns2:_="">
    <xsd:import namespace="b3e3ac3c-49ea-482f-bf96-49760ac48f1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3ac3c-49ea-482f-bf96-49760ac48f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3e3ac3c-49ea-482f-bf96-49760ac48f13">EKPDZYKACD2M-791-3745</_dlc_DocId>
    <_dlc_DocIdUrl xmlns="b3e3ac3c-49ea-482f-bf96-49760ac48f13">
      <Url>http://portal:8080/ecology/_layouts/DocIdRedir.aspx?ID=EKPDZYKACD2M-791-3745</Url>
      <Description>EKPDZYKACD2M-791-3745</Description>
    </_dlc_DocIdUrl>
  </documentManagement>
</p:properties>
</file>

<file path=customXml/itemProps1.xml><?xml version="1.0" encoding="utf-8"?>
<ds:datastoreItem xmlns:ds="http://schemas.openxmlformats.org/officeDocument/2006/customXml" ds:itemID="{06BAF6A4-0050-4EA7-845F-894DF46619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BB336E-43A9-45A1-AE02-B777EABE506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9282A50-6D6B-498D-828C-2D72E24433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e3ac3c-49ea-482f-bf96-49760ac48f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E9C00A7-3190-4966-B255-5FD2D81C3123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3e3ac3c-49ea-482f-bf96-49760ac48f1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planshet</Template>
  <TotalTime>7335</TotalTime>
  <Words>655</Words>
  <Application>Microsoft Office PowerPoint</Application>
  <PresentationFormat>Произвольный</PresentationFormat>
  <Paragraphs>98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6_ацбк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МОСКАЛЮК ЕВГЕНИЯ АНАТОЛЬЕВНА</dc:creator>
  <cp:lastModifiedBy>Проневская ПА</cp:lastModifiedBy>
  <cp:revision>1558</cp:revision>
  <cp:lastPrinted>2022-06-30T10:29:08Z</cp:lastPrinted>
  <dcterms:created xsi:type="dcterms:W3CDTF">2022-06-24T12:16:23Z</dcterms:created>
  <dcterms:modified xsi:type="dcterms:W3CDTF">2023-09-04T05:23:16Z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0x010100C7EF6F5D4ED7E64DB9D242FA2E1C868E</vt:lpwstr>
  </property>
  <property fmtid="{D5CDD505-2E9C-101B-9397-08002B2CF9AE}" pid="3" name="_dlc_DocIdItemGuid">
    <vt:lpwstr>4e6db51a-bb48-48e7-adb7-17b13ceedbdb</vt:lpwstr>
  </property>
</Properties>
</file>